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03" r:id="rId2"/>
    <p:sldId id="434" r:id="rId3"/>
    <p:sldId id="602" r:id="rId4"/>
    <p:sldId id="690" r:id="rId5"/>
    <p:sldId id="695" r:id="rId6"/>
    <p:sldId id="688" r:id="rId7"/>
    <p:sldId id="547" r:id="rId8"/>
    <p:sldId id="548" r:id="rId9"/>
    <p:sldId id="563" r:id="rId10"/>
    <p:sldId id="686" r:id="rId11"/>
    <p:sldId id="689" r:id="rId12"/>
    <p:sldId id="598" r:id="rId13"/>
    <p:sldId id="597" r:id="rId14"/>
    <p:sldId id="599" r:id="rId15"/>
    <p:sldId id="560" r:id="rId16"/>
    <p:sldId id="591" r:id="rId17"/>
    <p:sldId id="590" r:id="rId18"/>
    <p:sldId id="555" r:id="rId19"/>
    <p:sldId id="687" r:id="rId20"/>
    <p:sldId id="553" r:id="rId21"/>
    <p:sldId id="554" r:id="rId22"/>
    <p:sldId id="685" r:id="rId23"/>
    <p:sldId id="684" r:id="rId24"/>
    <p:sldId id="683" r:id="rId25"/>
    <p:sldId id="595" r:id="rId26"/>
    <p:sldId id="596" r:id="rId27"/>
    <p:sldId id="691" r:id="rId28"/>
    <p:sldId id="692" r:id="rId29"/>
    <p:sldId id="693" r:id="rId30"/>
    <p:sldId id="682" r:id="rId31"/>
    <p:sldId id="681" r:id="rId32"/>
    <p:sldId id="694" r:id="rId33"/>
    <p:sldId id="558" r:id="rId34"/>
    <p:sldId id="593" r:id="rId35"/>
    <p:sldId id="592" r:id="rId36"/>
    <p:sldId id="594" r:id="rId37"/>
    <p:sldId id="562" r:id="rId38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67940" autoAdjust="0"/>
  </p:normalViewPr>
  <p:slideViewPr>
    <p:cSldViewPr>
      <p:cViewPr varScale="1">
        <p:scale>
          <a:sx n="97" d="100"/>
          <a:sy n="97" d="100"/>
        </p:scale>
        <p:origin x="-1192" y="-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2014-09-28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2014-09-28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irksmode.org/blog/archives/2010/04/a_pixel_is_not.html" TargetMode="External"/><Relationship Id="rId4" Type="http://schemas.openxmlformats.org/officeDocument/2006/relationships/hyperlink" Target="http://en.wikipedia.org/wiki/List_of_displays_by_pixel_density" TargetMode="External"/><Relationship Id="rId5" Type="http://schemas.openxmlformats.org/officeDocument/2006/relationships/hyperlink" Target="http://www.w3.org/TR/css3-values/" TargetMode="External"/><Relationship Id="rId6" Type="http://schemas.openxmlformats.org/officeDocument/2006/relationships/hyperlink" Target="http://girliemac.com/blog/2012/08/03/resolution-in-media-queries/" TargetMode="External"/><Relationship Id="rId7" Type="http://schemas.openxmlformats.org/officeDocument/2006/relationships/hyperlink" Target="http://www.w3.org/TR/css3-mediaqueries/" TargetMode="External"/><Relationship Id="rId8" Type="http://schemas.openxmlformats.org/officeDocument/2006/relationships/hyperlink" Target="http://www.alistapart.com/articles/a-pixel-identity-crisi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901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55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maximum-</a:t>
            </a:r>
            <a:r>
              <a:rPr lang="sv-SE" dirty="0" err="1" smtClean="0"/>
              <a:t>scale</a:t>
            </a:r>
            <a:r>
              <a:rPr lang="sv-SE" dirty="0" smtClean="0"/>
              <a:t>,</a:t>
            </a:r>
            <a:r>
              <a:rPr lang="sv-SE" baseline="0" dirty="0" smtClean="0"/>
              <a:t> minimum-</a:t>
            </a:r>
            <a:r>
              <a:rPr lang="sv-SE" baseline="0" dirty="0" err="1" smtClean="0"/>
              <a:t>scale</a:t>
            </a:r>
            <a:r>
              <a:rPr lang="sv-SE" baseline="0" dirty="0" smtClean="0"/>
              <a:t>: Hur mycket/lite ska man kunna zooma.</a:t>
            </a:r>
          </a:p>
          <a:p>
            <a:r>
              <a:rPr lang="sv-SE" baseline="0" dirty="0" err="1" smtClean="0"/>
              <a:t>user-scalable</a:t>
            </a:r>
            <a:r>
              <a:rPr lang="sv-SE" baseline="0" dirty="0" smtClean="0"/>
              <a:t>: </a:t>
            </a:r>
            <a:r>
              <a:rPr lang="sv-SE" baseline="0" dirty="0" err="1" smtClean="0"/>
              <a:t>false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049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kan komma.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400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dppx</a:t>
            </a:r>
            <a:r>
              <a:rPr lang="sv-SE" dirty="0" smtClean="0"/>
              <a:t> är</a:t>
            </a:r>
            <a:r>
              <a:rPr lang="sv-SE" baseline="0" dirty="0" smtClean="0"/>
              <a:t> föreslaget till CSS3. Inget stöd ännu.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3"/>
              </a:rPr>
              <a:t>http://www.quirksmode.org/blog/archives/2010/04/a_pixel_is_not.html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4"/>
              </a:rPr>
              <a:t>http://en.wikipedia.org/wiki/List_of_displays_by_pixel_density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http://www.w3.org/TR/css3-values/#resolution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6"/>
              </a:rPr>
              <a:t>http://girliemac.com/blog/2012/08/03/resolution-in-media-queries/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7"/>
              </a:rPr>
              <a:t>http://www.w3.org/TR/css3-mediaqueries/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8"/>
              </a:rPr>
              <a:t>http://www.alistapart.com/articles/a-pixel-identity-crisis/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http://jardenberg.se/b/responsive-web-design-nagra-favoriter/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71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Man bör </a:t>
            </a:r>
            <a:r>
              <a:rPr lang="sv-SE" dirty="0" err="1" smtClean="0"/>
              <a:t>speca</a:t>
            </a:r>
            <a:r>
              <a:rPr lang="sv-SE" dirty="0" smtClean="0"/>
              <a:t> alla för sig: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="72x72"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="114x114"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="apple-touch-icon-iphone4.png" /&gt;</a:t>
            </a:r>
          </a:p>
          <a:p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-touch-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="144x144" </a:t>
            </a:r>
            <a:r>
              <a:rPr lang="sv-S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="apple-touch-icon-ipad3.png" /&gt;</a:t>
            </a:r>
          </a:p>
          <a:p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57*57 3g, 3gs</a:t>
            </a:r>
          </a:p>
          <a:p>
            <a:r>
              <a:rPr lang="sv-SE" dirty="0" smtClean="0"/>
              <a:t>72*72 </a:t>
            </a:r>
            <a:r>
              <a:rPr lang="sv-SE" dirty="0" err="1" smtClean="0"/>
              <a:t>iPad</a:t>
            </a:r>
            <a:endParaRPr lang="sv-SE" dirty="0" smtClean="0"/>
          </a:p>
          <a:p>
            <a:r>
              <a:rPr lang="sv-SE" dirty="0" smtClean="0"/>
              <a:t>114*114 4g</a:t>
            </a:r>
          </a:p>
          <a:p>
            <a:r>
              <a:rPr lang="sv-SE" dirty="0" smtClean="0"/>
              <a:t>144*144 </a:t>
            </a:r>
            <a:r>
              <a:rPr lang="sv-SE" dirty="0" err="1" smtClean="0"/>
              <a:t>iPad</a:t>
            </a:r>
            <a:r>
              <a:rPr lang="sv-SE" dirty="0" smtClean="0"/>
              <a:t> Retina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633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029" name="Group 5"/>
          <p:cNvGrpSpPr>
            <a:grpSpLocks noChangeAspect="1"/>
          </p:cNvGrpSpPr>
          <p:nvPr/>
        </p:nvGrpSpPr>
        <p:grpSpPr bwMode="auto">
          <a:xfrm>
            <a:off x="5286380" y="1142988"/>
            <a:ext cx="3466540" cy="4572012"/>
            <a:chOff x="-834" y="-63"/>
            <a:chExt cx="2032" cy="2680"/>
          </a:xfrm>
        </p:grpSpPr>
        <p:sp>
          <p:nvSpPr>
            <p:cNvPr id="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0" name="Rectangle 6"/>
            <p:cNvSpPr>
              <a:spLocks noChangeArrowheads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-647" y="413"/>
              <a:ext cx="924" cy="2204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272" y="18"/>
                </a:cxn>
                <a:cxn ang="0">
                  <a:pos x="469" y="44"/>
                </a:cxn>
                <a:cxn ang="0">
                  <a:pos x="649" y="81"/>
                </a:cxn>
                <a:cxn ang="0">
                  <a:pos x="825" y="138"/>
                </a:cxn>
                <a:cxn ang="0">
                  <a:pos x="990" y="219"/>
                </a:cxn>
                <a:cxn ang="0">
                  <a:pos x="1143" y="332"/>
                </a:cxn>
                <a:cxn ang="0">
                  <a:pos x="1283" y="483"/>
                </a:cxn>
                <a:cxn ang="0">
                  <a:pos x="1406" y="676"/>
                </a:cxn>
                <a:cxn ang="0">
                  <a:pos x="1510" y="920"/>
                </a:cxn>
                <a:cxn ang="0">
                  <a:pos x="1591" y="1220"/>
                </a:cxn>
                <a:cxn ang="0">
                  <a:pos x="1648" y="1583"/>
                </a:cxn>
                <a:cxn ang="0">
                  <a:pos x="1679" y="2013"/>
                </a:cxn>
                <a:cxn ang="0">
                  <a:pos x="1679" y="2518"/>
                </a:cxn>
                <a:cxn ang="0">
                  <a:pos x="1694" y="2985"/>
                </a:cxn>
                <a:cxn ang="0">
                  <a:pos x="1720" y="3394"/>
                </a:cxn>
                <a:cxn ang="0">
                  <a:pos x="1752" y="3743"/>
                </a:cxn>
                <a:cxn ang="0">
                  <a:pos x="1786" y="4026"/>
                </a:cxn>
                <a:cxn ang="0">
                  <a:pos x="1817" y="4234"/>
                </a:cxn>
                <a:cxn ang="0">
                  <a:pos x="1840" y="4364"/>
                </a:cxn>
                <a:cxn ang="0">
                  <a:pos x="1848" y="4408"/>
                </a:cxn>
                <a:cxn ang="0">
                  <a:pos x="914" y="4403"/>
                </a:cxn>
                <a:cxn ang="0">
                  <a:pos x="922" y="4369"/>
                </a:cxn>
                <a:cxn ang="0">
                  <a:pos x="942" y="4299"/>
                </a:cxn>
                <a:cxn ang="0">
                  <a:pos x="971" y="4182"/>
                </a:cxn>
                <a:cxn ang="0">
                  <a:pos x="1012" y="4010"/>
                </a:cxn>
                <a:cxn ang="0">
                  <a:pos x="1067" y="3774"/>
                </a:cxn>
                <a:cxn ang="0">
                  <a:pos x="1138" y="3466"/>
                </a:cxn>
                <a:cxn ang="0">
                  <a:pos x="1226" y="3077"/>
                </a:cxn>
                <a:cxn ang="0">
                  <a:pos x="1325" y="2596"/>
                </a:cxn>
                <a:cxn ang="0">
                  <a:pos x="1388" y="2153"/>
                </a:cxn>
                <a:cxn ang="0">
                  <a:pos x="1413" y="1769"/>
                </a:cxn>
                <a:cxn ang="0">
                  <a:pos x="1403" y="1441"/>
                </a:cxn>
                <a:cxn ang="0">
                  <a:pos x="1367" y="1163"/>
                </a:cxn>
                <a:cxn ang="0">
                  <a:pos x="1309" y="933"/>
                </a:cxn>
                <a:cxn ang="0">
                  <a:pos x="1234" y="743"/>
                </a:cxn>
                <a:cxn ang="0">
                  <a:pos x="1148" y="590"/>
                </a:cxn>
                <a:cxn ang="0">
                  <a:pos x="1055" y="470"/>
                </a:cxn>
                <a:cxn ang="0">
                  <a:pos x="964" y="379"/>
                </a:cxn>
                <a:cxn ang="0">
                  <a:pos x="878" y="309"/>
                </a:cxn>
                <a:cxn ang="0">
                  <a:pos x="781" y="245"/>
                </a:cxn>
                <a:cxn ang="0">
                  <a:pos x="581" y="153"/>
                </a:cxn>
                <a:cxn ang="0">
                  <a:pos x="411" y="114"/>
                </a:cxn>
                <a:cxn ang="0">
                  <a:pos x="297" y="104"/>
                </a:cxn>
                <a:cxn ang="0">
                  <a:pos x="245" y="99"/>
                </a:cxn>
                <a:cxn ang="0">
                  <a:pos x="193" y="85"/>
                </a:cxn>
                <a:cxn ang="0">
                  <a:pos x="130" y="67"/>
                </a:cxn>
                <a:cxn ang="0">
                  <a:pos x="47" y="39"/>
                </a:cxn>
                <a:cxn ang="0">
                  <a:pos x="0" y="10"/>
                </a:cxn>
                <a:cxn ang="0">
                  <a:pos x="27" y="0"/>
                </a:cxn>
              </a:cxnLst>
              <a:rect l="0" t="0" r="r" b="b"/>
              <a:pathLst>
                <a:path w="1848" h="4408">
                  <a:moveTo>
                    <a:pt x="27" y="0"/>
                  </a:moveTo>
                  <a:lnTo>
                    <a:pt x="76" y="0"/>
                  </a:lnTo>
                  <a:lnTo>
                    <a:pt x="113" y="2"/>
                  </a:lnTo>
                  <a:lnTo>
                    <a:pt x="157" y="5"/>
                  </a:lnTo>
                  <a:lnTo>
                    <a:pt x="211" y="11"/>
                  </a:lnTo>
                  <a:lnTo>
                    <a:pt x="272" y="18"/>
                  </a:lnTo>
                  <a:lnTo>
                    <a:pt x="346" y="26"/>
                  </a:lnTo>
                  <a:lnTo>
                    <a:pt x="407" y="34"/>
                  </a:lnTo>
                  <a:lnTo>
                    <a:pt x="469" y="44"/>
                  </a:lnTo>
                  <a:lnTo>
                    <a:pt x="529" y="54"/>
                  </a:lnTo>
                  <a:lnTo>
                    <a:pt x="589" y="67"/>
                  </a:lnTo>
                  <a:lnTo>
                    <a:pt x="649" y="81"/>
                  </a:lnTo>
                  <a:lnTo>
                    <a:pt x="709" y="98"/>
                  </a:lnTo>
                  <a:lnTo>
                    <a:pt x="766" y="115"/>
                  </a:lnTo>
                  <a:lnTo>
                    <a:pt x="825" y="138"/>
                  </a:lnTo>
                  <a:lnTo>
                    <a:pt x="880" y="161"/>
                  </a:lnTo>
                  <a:lnTo>
                    <a:pt x="935" y="189"/>
                  </a:lnTo>
                  <a:lnTo>
                    <a:pt x="990" y="219"/>
                  </a:lnTo>
                  <a:lnTo>
                    <a:pt x="1042" y="254"/>
                  </a:lnTo>
                  <a:lnTo>
                    <a:pt x="1094" y="291"/>
                  </a:lnTo>
                  <a:lnTo>
                    <a:pt x="1143" y="332"/>
                  </a:lnTo>
                  <a:lnTo>
                    <a:pt x="1192" y="377"/>
                  </a:lnTo>
                  <a:lnTo>
                    <a:pt x="1239" y="427"/>
                  </a:lnTo>
                  <a:lnTo>
                    <a:pt x="1283" y="483"/>
                  </a:lnTo>
                  <a:lnTo>
                    <a:pt x="1327" y="541"/>
                  </a:lnTo>
                  <a:lnTo>
                    <a:pt x="1367" y="606"/>
                  </a:lnTo>
                  <a:lnTo>
                    <a:pt x="1406" y="676"/>
                  </a:lnTo>
                  <a:lnTo>
                    <a:pt x="1444" y="752"/>
                  </a:lnTo>
                  <a:lnTo>
                    <a:pt x="1478" y="834"/>
                  </a:lnTo>
                  <a:lnTo>
                    <a:pt x="1510" y="920"/>
                  </a:lnTo>
                  <a:lnTo>
                    <a:pt x="1539" y="1014"/>
                  </a:lnTo>
                  <a:lnTo>
                    <a:pt x="1567" y="1113"/>
                  </a:lnTo>
                  <a:lnTo>
                    <a:pt x="1591" y="1220"/>
                  </a:lnTo>
                  <a:lnTo>
                    <a:pt x="1614" y="1334"/>
                  </a:lnTo>
                  <a:lnTo>
                    <a:pt x="1632" y="1454"/>
                  </a:lnTo>
                  <a:lnTo>
                    <a:pt x="1648" y="1583"/>
                  </a:lnTo>
                  <a:lnTo>
                    <a:pt x="1661" y="1717"/>
                  </a:lnTo>
                  <a:lnTo>
                    <a:pt x="1673" y="1862"/>
                  </a:lnTo>
                  <a:lnTo>
                    <a:pt x="1679" y="2013"/>
                  </a:lnTo>
                  <a:lnTo>
                    <a:pt x="1682" y="2172"/>
                  </a:lnTo>
                  <a:lnTo>
                    <a:pt x="1682" y="2341"/>
                  </a:lnTo>
                  <a:lnTo>
                    <a:pt x="1679" y="2518"/>
                  </a:lnTo>
                  <a:lnTo>
                    <a:pt x="1682" y="2679"/>
                  </a:lnTo>
                  <a:lnTo>
                    <a:pt x="1687" y="2835"/>
                  </a:lnTo>
                  <a:lnTo>
                    <a:pt x="1694" y="2985"/>
                  </a:lnTo>
                  <a:lnTo>
                    <a:pt x="1702" y="3128"/>
                  </a:lnTo>
                  <a:lnTo>
                    <a:pt x="1710" y="3264"/>
                  </a:lnTo>
                  <a:lnTo>
                    <a:pt x="1720" y="3394"/>
                  </a:lnTo>
                  <a:lnTo>
                    <a:pt x="1729" y="3518"/>
                  </a:lnTo>
                  <a:lnTo>
                    <a:pt x="1741" y="3635"/>
                  </a:lnTo>
                  <a:lnTo>
                    <a:pt x="1752" y="3743"/>
                  </a:lnTo>
                  <a:lnTo>
                    <a:pt x="1764" y="3846"/>
                  </a:lnTo>
                  <a:lnTo>
                    <a:pt x="1775" y="3940"/>
                  </a:lnTo>
                  <a:lnTo>
                    <a:pt x="1786" y="4026"/>
                  </a:lnTo>
                  <a:lnTo>
                    <a:pt x="1798" y="4104"/>
                  </a:lnTo>
                  <a:lnTo>
                    <a:pt x="1807" y="4172"/>
                  </a:lnTo>
                  <a:lnTo>
                    <a:pt x="1817" y="4234"/>
                  </a:lnTo>
                  <a:lnTo>
                    <a:pt x="1825" y="4286"/>
                  </a:lnTo>
                  <a:lnTo>
                    <a:pt x="1833" y="4330"/>
                  </a:lnTo>
                  <a:lnTo>
                    <a:pt x="1840" y="4364"/>
                  </a:lnTo>
                  <a:lnTo>
                    <a:pt x="1845" y="4389"/>
                  </a:lnTo>
                  <a:lnTo>
                    <a:pt x="1846" y="4403"/>
                  </a:lnTo>
                  <a:lnTo>
                    <a:pt x="1848" y="4408"/>
                  </a:lnTo>
                  <a:lnTo>
                    <a:pt x="912" y="4408"/>
                  </a:lnTo>
                  <a:lnTo>
                    <a:pt x="912" y="4406"/>
                  </a:lnTo>
                  <a:lnTo>
                    <a:pt x="914" y="4403"/>
                  </a:lnTo>
                  <a:lnTo>
                    <a:pt x="916" y="4395"/>
                  </a:lnTo>
                  <a:lnTo>
                    <a:pt x="919" y="4384"/>
                  </a:lnTo>
                  <a:lnTo>
                    <a:pt x="922" y="4369"/>
                  </a:lnTo>
                  <a:lnTo>
                    <a:pt x="929" y="4351"/>
                  </a:lnTo>
                  <a:lnTo>
                    <a:pt x="934" y="4327"/>
                  </a:lnTo>
                  <a:lnTo>
                    <a:pt x="942" y="4299"/>
                  </a:lnTo>
                  <a:lnTo>
                    <a:pt x="950" y="4265"/>
                  </a:lnTo>
                  <a:lnTo>
                    <a:pt x="960" y="4226"/>
                  </a:lnTo>
                  <a:lnTo>
                    <a:pt x="971" y="4182"/>
                  </a:lnTo>
                  <a:lnTo>
                    <a:pt x="982" y="4132"/>
                  </a:lnTo>
                  <a:lnTo>
                    <a:pt x="997" y="4073"/>
                  </a:lnTo>
                  <a:lnTo>
                    <a:pt x="1012" y="4010"/>
                  </a:lnTo>
                  <a:lnTo>
                    <a:pt x="1028" y="3938"/>
                  </a:lnTo>
                  <a:lnTo>
                    <a:pt x="1047" y="3860"/>
                  </a:lnTo>
                  <a:lnTo>
                    <a:pt x="1067" y="3774"/>
                  </a:lnTo>
                  <a:lnTo>
                    <a:pt x="1088" y="3680"/>
                  </a:lnTo>
                  <a:lnTo>
                    <a:pt x="1112" y="3578"/>
                  </a:lnTo>
                  <a:lnTo>
                    <a:pt x="1138" y="3466"/>
                  </a:lnTo>
                  <a:lnTo>
                    <a:pt x="1164" y="3345"/>
                  </a:lnTo>
                  <a:lnTo>
                    <a:pt x="1193" y="3217"/>
                  </a:lnTo>
                  <a:lnTo>
                    <a:pt x="1226" y="3077"/>
                  </a:lnTo>
                  <a:lnTo>
                    <a:pt x="1258" y="2928"/>
                  </a:lnTo>
                  <a:lnTo>
                    <a:pt x="1294" y="2759"/>
                  </a:lnTo>
                  <a:lnTo>
                    <a:pt x="1325" y="2596"/>
                  </a:lnTo>
                  <a:lnTo>
                    <a:pt x="1351" y="2442"/>
                  </a:lnTo>
                  <a:lnTo>
                    <a:pt x="1370" y="2294"/>
                  </a:lnTo>
                  <a:lnTo>
                    <a:pt x="1388" y="2153"/>
                  </a:lnTo>
                  <a:lnTo>
                    <a:pt x="1400" y="2018"/>
                  </a:lnTo>
                  <a:lnTo>
                    <a:pt x="1408" y="1890"/>
                  </a:lnTo>
                  <a:lnTo>
                    <a:pt x="1413" y="1769"/>
                  </a:lnTo>
                  <a:lnTo>
                    <a:pt x="1413" y="1654"/>
                  </a:lnTo>
                  <a:lnTo>
                    <a:pt x="1409" y="1544"/>
                  </a:lnTo>
                  <a:lnTo>
                    <a:pt x="1403" y="1441"/>
                  </a:lnTo>
                  <a:lnTo>
                    <a:pt x="1395" y="1342"/>
                  </a:lnTo>
                  <a:lnTo>
                    <a:pt x="1382" y="1251"/>
                  </a:lnTo>
                  <a:lnTo>
                    <a:pt x="1367" y="1163"/>
                  </a:lnTo>
                  <a:lnTo>
                    <a:pt x="1349" y="1082"/>
                  </a:lnTo>
                  <a:lnTo>
                    <a:pt x="1330" y="1004"/>
                  </a:lnTo>
                  <a:lnTo>
                    <a:pt x="1309" y="933"/>
                  </a:lnTo>
                  <a:lnTo>
                    <a:pt x="1284" y="864"/>
                  </a:lnTo>
                  <a:lnTo>
                    <a:pt x="1260" y="801"/>
                  </a:lnTo>
                  <a:lnTo>
                    <a:pt x="1234" y="743"/>
                  </a:lnTo>
                  <a:lnTo>
                    <a:pt x="1206" y="687"/>
                  </a:lnTo>
                  <a:lnTo>
                    <a:pt x="1177" y="637"/>
                  </a:lnTo>
                  <a:lnTo>
                    <a:pt x="1148" y="590"/>
                  </a:lnTo>
                  <a:lnTo>
                    <a:pt x="1117" y="548"/>
                  </a:lnTo>
                  <a:lnTo>
                    <a:pt x="1086" y="507"/>
                  </a:lnTo>
                  <a:lnTo>
                    <a:pt x="1055" y="470"/>
                  </a:lnTo>
                  <a:lnTo>
                    <a:pt x="1025" y="437"/>
                  </a:lnTo>
                  <a:lnTo>
                    <a:pt x="994" y="406"/>
                  </a:lnTo>
                  <a:lnTo>
                    <a:pt x="964" y="379"/>
                  </a:lnTo>
                  <a:lnTo>
                    <a:pt x="935" y="353"/>
                  </a:lnTo>
                  <a:lnTo>
                    <a:pt x="906" y="330"/>
                  </a:lnTo>
                  <a:lnTo>
                    <a:pt x="878" y="309"/>
                  </a:lnTo>
                  <a:lnTo>
                    <a:pt x="851" y="291"/>
                  </a:lnTo>
                  <a:lnTo>
                    <a:pt x="802" y="258"/>
                  </a:lnTo>
                  <a:lnTo>
                    <a:pt x="781" y="245"/>
                  </a:lnTo>
                  <a:lnTo>
                    <a:pt x="713" y="208"/>
                  </a:lnTo>
                  <a:lnTo>
                    <a:pt x="646" y="177"/>
                  </a:lnTo>
                  <a:lnTo>
                    <a:pt x="581" y="153"/>
                  </a:lnTo>
                  <a:lnTo>
                    <a:pt x="519" y="135"/>
                  </a:lnTo>
                  <a:lnTo>
                    <a:pt x="463" y="122"/>
                  </a:lnTo>
                  <a:lnTo>
                    <a:pt x="411" y="114"/>
                  </a:lnTo>
                  <a:lnTo>
                    <a:pt x="363" y="107"/>
                  </a:lnTo>
                  <a:lnTo>
                    <a:pt x="326" y="106"/>
                  </a:lnTo>
                  <a:lnTo>
                    <a:pt x="297" y="104"/>
                  </a:lnTo>
                  <a:lnTo>
                    <a:pt x="264" y="104"/>
                  </a:lnTo>
                  <a:lnTo>
                    <a:pt x="256" y="102"/>
                  </a:lnTo>
                  <a:lnTo>
                    <a:pt x="245" y="99"/>
                  </a:lnTo>
                  <a:lnTo>
                    <a:pt x="230" y="94"/>
                  </a:lnTo>
                  <a:lnTo>
                    <a:pt x="212" y="91"/>
                  </a:lnTo>
                  <a:lnTo>
                    <a:pt x="193" y="85"/>
                  </a:lnTo>
                  <a:lnTo>
                    <a:pt x="173" y="80"/>
                  </a:lnTo>
                  <a:lnTo>
                    <a:pt x="151" y="73"/>
                  </a:lnTo>
                  <a:lnTo>
                    <a:pt x="130" y="67"/>
                  </a:lnTo>
                  <a:lnTo>
                    <a:pt x="107" y="59"/>
                  </a:lnTo>
                  <a:lnTo>
                    <a:pt x="65" y="46"/>
                  </a:lnTo>
                  <a:lnTo>
                    <a:pt x="47" y="39"/>
                  </a:lnTo>
                  <a:lnTo>
                    <a:pt x="8" y="20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1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644" y="1287"/>
              <a:ext cx="383" cy="383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20"/>
                </a:cxn>
                <a:cxn ang="0">
                  <a:pos x="559" y="43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2" y="608"/>
                </a:cxn>
                <a:cxn ang="0">
                  <a:pos x="653" y="653"/>
                </a:cxn>
                <a:cxn ang="0">
                  <a:pos x="609" y="691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5" y="761"/>
                </a:cxn>
                <a:cxn ang="0">
                  <a:pos x="384" y="766"/>
                </a:cxn>
                <a:cxn ang="0">
                  <a:pos x="322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6">
                  <a:moveTo>
                    <a:pt x="384" y="0"/>
                  </a:moveTo>
                  <a:lnTo>
                    <a:pt x="445" y="5"/>
                  </a:lnTo>
                  <a:lnTo>
                    <a:pt x="504" y="20"/>
                  </a:lnTo>
                  <a:lnTo>
                    <a:pt x="559" y="43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2" y="608"/>
                  </a:lnTo>
                  <a:lnTo>
                    <a:pt x="653" y="653"/>
                  </a:lnTo>
                  <a:lnTo>
                    <a:pt x="609" y="691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5" y="761"/>
                  </a:lnTo>
                  <a:lnTo>
                    <a:pt x="384" y="766"/>
                  </a:lnTo>
                  <a:lnTo>
                    <a:pt x="322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243" y="1048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20"/>
                </a:cxn>
                <a:cxn ang="0">
                  <a:pos x="557" y="42"/>
                </a:cxn>
                <a:cxn ang="0">
                  <a:pos x="607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7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1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20"/>
                  </a:lnTo>
                  <a:lnTo>
                    <a:pt x="557" y="42"/>
                  </a:lnTo>
                  <a:lnTo>
                    <a:pt x="607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7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1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257" y="1515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10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1" y="322"/>
                </a:cxn>
                <a:cxn ang="0">
                  <a:pos x="765" y="383"/>
                </a:cxn>
                <a:cxn ang="0">
                  <a:pos x="761" y="445"/>
                </a:cxn>
                <a:cxn ang="0">
                  <a:pos x="746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10" y="692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2"/>
                </a:cxn>
                <a:cxn ang="0">
                  <a:pos x="113" y="653"/>
                </a:cxn>
                <a:cxn ang="0">
                  <a:pos x="74" y="609"/>
                </a:cxn>
                <a:cxn ang="0">
                  <a:pos x="43" y="559"/>
                </a:cxn>
                <a:cxn ang="0">
                  <a:pos x="20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4" y="157"/>
                </a:cxn>
                <a:cxn ang="0">
                  <a:pos x="113" y="112"/>
                </a:cxn>
                <a:cxn ang="0">
                  <a:pos x="156" y="75"/>
                </a:cxn>
                <a:cxn ang="0">
                  <a:pos x="207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10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1" y="322"/>
                  </a:lnTo>
                  <a:lnTo>
                    <a:pt x="765" y="383"/>
                  </a:lnTo>
                  <a:lnTo>
                    <a:pt x="761" y="445"/>
                  </a:lnTo>
                  <a:lnTo>
                    <a:pt x="746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10" y="692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2"/>
                  </a:lnTo>
                  <a:lnTo>
                    <a:pt x="113" y="653"/>
                  </a:lnTo>
                  <a:lnTo>
                    <a:pt x="74" y="609"/>
                  </a:lnTo>
                  <a:lnTo>
                    <a:pt x="43" y="559"/>
                  </a:lnTo>
                  <a:lnTo>
                    <a:pt x="20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4" y="157"/>
                  </a:lnTo>
                  <a:lnTo>
                    <a:pt x="113" y="112"/>
                  </a:lnTo>
                  <a:lnTo>
                    <a:pt x="156" y="75"/>
                  </a:lnTo>
                  <a:lnTo>
                    <a:pt x="207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612" y="774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1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1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1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1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1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1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186" y="584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8" y="690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20" y="502"/>
                </a:cxn>
                <a:cxn ang="0">
                  <a:pos x="5" y="443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8" y="690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20" y="502"/>
                  </a:lnTo>
                  <a:lnTo>
                    <a:pt x="5" y="443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556" y="308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4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4"/>
                </a:cxn>
                <a:cxn ang="0">
                  <a:pos x="653" y="112"/>
                </a:cxn>
                <a:cxn ang="0">
                  <a:pos x="691" y="157"/>
                </a:cxn>
                <a:cxn ang="0">
                  <a:pos x="723" y="207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9"/>
                </a:cxn>
                <a:cxn ang="0">
                  <a:pos x="653" y="653"/>
                </a:cxn>
                <a:cxn ang="0">
                  <a:pos x="608" y="692"/>
                </a:cxn>
                <a:cxn ang="0">
                  <a:pos x="557" y="723"/>
                </a:cxn>
                <a:cxn ang="0">
                  <a:pos x="502" y="745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2" y="207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4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4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4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4"/>
                  </a:lnTo>
                  <a:lnTo>
                    <a:pt x="653" y="112"/>
                  </a:lnTo>
                  <a:lnTo>
                    <a:pt x="691" y="157"/>
                  </a:lnTo>
                  <a:lnTo>
                    <a:pt x="723" y="207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9"/>
                  </a:lnTo>
                  <a:lnTo>
                    <a:pt x="653" y="653"/>
                  </a:lnTo>
                  <a:lnTo>
                    <a:pt x="608" y="692"/>
                  </a:lnTo>
                  <a:lnTo>
                    <a:pt x="557" y="723"/>
                  </a:lnTo>
                  <a:lnTo>
                    <a:pt x="502" y="745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2" y="207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4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967" y="1089"/>
              <a:ext cx="223" cy="224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9"/>
                </a:cxn>
                <a:cxn ang="0">
                  <a:pos x="382" y="65"/>
                </a:cxn>
                <a:cxn ang="0">
                  <a:pos x="409" y="99"/>
                </a:cxn>
                <a:cxn ang="0">
                  <a:pos x="429" y="136"/>
                </a:cxn>
                <a:cxn ang="0">
                  <a:pos x="442" y="179"/>
                </a:cxn>
                <a:cxn ang="0">
                  <a:pos x="447" y="224"/>
                </a:cxn>
                <a:cxn ang="0">
                  <a:pos x="442" y="270"/>
                </a:cxn>
                <a:cxn ang="0">
                  <a:pos x="429" y="312"/>
                </a:cxn>
                <a:cxn ang="0">
                  <a:pos x="409" y="349"/>
                </a:cxn>
                <a:cxn ang="0">
                  <a:pos x="382" y="383"/>
                </a:cxn>
                <a:cxn ang="0">
                  <a:pos x="349" y="409"/>
                </a:cxn>
                <a:cxn ang="0">
                  <a:pos x="310" y="430"/>
                </a:cxn>
                <a:cxn ang="0">
                  <a:pos x="268" y="443"/>
                </a:cxn>
                <a:cxn ang="0">
                  <a:pos x="223" y="448"/>
                </a:cxn>
                <a:cxn ang="0">
                  <a:pos x="177" y="443"/>
                </a:cxn>
                <a:cxn ang="0">
                  <a:pos x="137" y="430"/>
                </a:cxn>
                <a:cxn ang="0">
                  <a:pos x="98" y="409"/>
                </a:cxn>
                <a:cxn ang="0">
                  <a:pos x="65" y="383"/>
                </a:cxn>
                <a:cxn ang="0">
                  <a:pos x="37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7" y="99"/>
                </a:cxn>
                <a:cxn ang="0">
                  <a:pos x="65" y="65"/>
                </a:cxn>
                <a:cxn ang="0">
                  <a:pos x="98" y="39"/>
                </a:cxn>
                <a:cxn ang="0">
                  <a:pos x="137" y="18"/>
                </a:cxn>
                <a:cxn ang="0">
                  <a:pos x="177" y="5"/>
                </a:cxn>
                <a:cxn ang="0">
                  <a:pos x="223" y="0"/>
                </a:cxn>
              </a:cxnLst>
              <a:rect l="0" t="0" r="r" b="b"/>
              <a:pathLst>
                <a:path w="447" h="448">
                  <a:moveTo>
                    <a:pt x="223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9"/>
                  </a:lnTo>
                  <a:lnTo>
                    <a:pt x="382" y="65"/>
                  </a:lnTo>
                  <a:lnTo>
                    <a:pt x="409" y="99"/>
                  </a:lnTo>
                  <a:lnTo>
                    <a:pt x="429" y="136"/>
                  </a:lnTo>
                  <a:lnTo>
                    <a:pt x="442" y="179"/>
                  </a:lnTo>
                  <a:lnTo>
                    <a:pt x="447" y="224"/>
                  </a:lnTo>
                  <a:lnTo>
                    <a:pt x="442" y="270"/>
                  </a:lnTo>
                  <a:lnTo>
                    <a:pt x="429" y="312"/>
                  </a:lnTo>
                  <a:lnTo>
                    <a:pt x="409" y="349"/>
                  </a:lnTo>
                  <a:lnTo>
                    <a:pt x="382" y="383"/>
                  </a:lnTo>
                  <a:lnTo>
                    <a:pt x="349" y="409"/>
                  </a:lnTo>
                  <a:lnTo>
                    <a:pt x="310" y="430"/>
                  </a:lnTo>
                  <a:lnTo>
                    <a:pt x="268" y="443"/>
                  </a:lnTo>
                  <a:lnTo>
                    <a:pt x="223" y="448"/>
                  </a:lnTo>
                  <a:lnTo>
                    <a:pt x="177" y="443"/>
                  </a:lnTo>
                  <a:lnTo>
                    <a:pt x="137" y="430"/>
                  </a:lnTo>
                  <a:lnTo>
                    <a:pt x="98" y="409"/>
                  </a:lnTo>
                  <a:lnTo>
                    <a:pt x="65" y="383"/>
                  </a:lnTo>
                  <a:lnTo>
                    <a:pt x="37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7" y="99"/>
                  </a:lnTo>
                  <a:lnTo>
                    <a:pt x="65" y="65"/>
                  </a:lnTo>
                  <a:lnTo>
                    <a:pt x="98" y="39"/>
                  </a:lnTo>
                  <a:lnTo>
                    <a:pt x="137" y="18"/>
                  </a:lnTo>
                  <a:lnTo>
                    <a:pt x="177" y="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-9" y="-63"/>
              <a:ext cx="224" cy="223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70" y="5"/>
                </a:cxn>
                <a:cxn ang="0">
                  <a:pos x="312" y="18"/>
                </a:cxn>
                <a:cxn ang="0">
                  <a:pos x="350" y="37"/>
                </a:cxn>
                <a:cxn ang="0">
                  <a:pos x="384" y="65"/>
                </a:cxn>
                <a:cxn ang="0">
                  <a:pos x="410" y="97"/>
                </a:cxn>
                <a:cxn ang="0">
                  <a:pos x="431" y="136"/>
                </a:cxn>
                <a:cxn ang="0">
                  <a:pos x="444" y="179"/>
                </a:cxn>
                <a:cxn ang="0">
                  <a:pos x="449" y="224"/>
                </a:cxn>
                <a:cxn ang="0">
                  <a:pos x="444" y="270"/>
                </a:cxn>
                <a:cxn ang="0">
                  <a:pos x="431" y="310"/>
                </a:cxn>
                <a:cxn ang="0">
                  <a:pos x="410" y="349"/>
                </a:cxn>
                <a:cxn ang="0">
                  <a:pos x="384" y="382"/>
                </a:cxn>
                <a:cxn ang="0">
                  <a:pos x="350" y="409"/>
                </a:cxn>
                <a:cxn ang="0">
                  <a:pos x="312" y="429"/>
                </a:cxn>
                <a:cxn ang="0">
                  <a:pos x="270" y="442"/>
                </a:cxn>
                <a:cxn ang="0">
                  <a:pos x="224" y="447"/>
                </a:cxn>
                <a:cxn ang="0">
                  <a:pos x="179" y="442"/>
                </a:cxn>
                <a:cxn ang="0">
                  <a:pos x="137" y="429"/>
                </a:cxn>
                <a:cxn ang="0">
                  <a:pos x="99" y="409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0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9" y="97"/>
                </a:cxn>
                <a:cxn ang="0">
                  <a:pos x="65" y="65"/>
                </a:cxn>
                <a:cxn ang="0">
                  <a:pos x="99" y="37"/>
                </a:cxn>
                <a:cxn ang="0">
                  <a:pos x="137" y="18"/>
                </a:cxn>
                <a:cxn ang="0">
                  <a:pos x="179" y="5"/>
                </a:cxn>
                <a:cxn ang="0">
                  <a:pos x="224" y="0"/>
                </a:cxn>
              </a:cxnLst>
              <a:rect l="0" t="0" r="r" b="b"/>
              <a:pathLst>
                <a:path w="449" h="447">
                  <a:moveTo>
                    <a:pt x="224" y="0"/>
                  </a:moveTo>
                  <a:lnTo>
                    <a:pt x="270" y="5"/>
                  </a:lnTo>
                  <a:lnTo>
                    <a:pt x="312" y="18"/>
                  </a:lnTo>
                  <a:lnTo>
                    <a:pt x="350" y="37"/>
                  </a:lnTo>
                  <a:lnTo>
                    <a:pt x="384" y="65"/>
                  </a:lnTo>
                  <a:lnTo>
                    <a:pt x="410" y="97"/>
                  </a:lnTo>
                  <a:lnTo>
                    <a:pt x="431" y="136"/>
                  </a:lnTo>
                  <a:lnTo>
                    <a:pt x="444" y="179"/>
                  </a:lnTo>
                  <a:lnTo>
                    <a:pt x="449" y="224"/>
                  </a:lnTo>
                  <a:lnTo>
                    <a:pt x="444" y="270"/>
                  </a:lnTo>
                  <a:lnTo>
                    <a:pt x="431" y="310"/>
                  </a:lnTo>
                  <a:lnTo>
                    <a:pt x="410" y="349"/>
                  </a:lnTo>
                  <a:lnTo>
                    <a:pt x="384" y="382"/>
                  </a:lnTo>
                  <a:lnTo>
                    <a:pt x="350" y="409"/>
                  </a:lnTo>
                  <a:lnTo>
                    <a:pt x="312" y="429"/>
                  </a:lnTo>
                  <a:lnTo>
                    <a:pt x="270" y="442"/>
                  </a:lnTo>
                  <a:lnTo>
                    <a:pt x="224" y="447"/>
                  </a:lnTo>
                  <a:lnTo>
                    <a:pt x="179" y="442"/>
                  </a:lnTo>
                  <a:lnTo>
                    <a:pt x="137" y="429"/>
                  </a:lnTo>
                  <a:lnTo>
                    <a:pt x="99" y="409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0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9" y="97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7" y="18"/>
                  </a:lnTo>
                  <a:lnTo>
                    <a:pt x="179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-397" y="140"/>
              <a:ext cx="223" cy="223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8"/>
                </a:cxn>
                <a:cxn ang="0">
                  <a:pos x="382" y="65"/>
                </a:cxn>
                <a:cxn ang="0">
                  <a:pos x="409" y="98"/>
                </a:cxn>
                <a:cxn ang="0">
                  <a:pos x="429" y="137"/>
                </a:cxn>
                <a:cxn ang="0">
                  <a:pos x="442" y="177"/>
                </a:cxn>
                <a:cxn ang="0">
                  <a:pos x="447" y="223"/>
                </a:cxn>
                <a:cxn ang="0">
                  <a:pos x="442" y="268"/>
                </a:cxn>
                <a:cxn ang="0">
                  <a:pos x="429" y="311"/>
                </a:cxn>
                <a:cxn ang="0">
                  <a:pos x="409" y="350"/>
                </a:cxn>
                <a:cxn ang="0">
                  <a:pos x="382" y="382"/>
                </a:cxn>
                <a:cxn ang="0">
                  <a:pos x="349" y="410"/>
                </a:cxn>
                <a:cxn ang="0">
                  <a:pos x="310" y="429"/>
                </a:cxn>
                <a:cxn ang="0">
                  <a:pos x="268" y="442"/>
                </a:cxn>
                <a:cxn ang="0">
                  <a:pos x="222" y="447"/>
                </a:cxn>
                <a:cxn ang="0">
                  <a:pos x="177" y="442"/>
                </a:cxn>
                <a:cxn ang="0">
                  <a:pos x="136" y="429"/>
                </a:cxn>
                <a:cxn ang="0">
                  <a:pos x="97" y="410"/>
                </a:cxn>
                <a:cxn ang="0">
                  <a:pos x="65" y="382"/>
                </a:cxn>
                <a:cxn ang="0">
                  <a:pos x="37" y="350"/>
                </a:cxn>
                <a:cxn ang="0">
                  <a:pos x="18" y="311"/>
                </a:cxn>
                <a:cxn ang="0">
                  <a:pos x="5" y="268"/>
                </a:cxn>
                <a:cxn ang="0">
                  <a:pos x="0" y="223"/>
                </a:cxn>
                <a:cxn ang="0">
                  <a:pos x="5" y="177"/>
                </a:cxn>
                <a:cxn ang="0">
                  <a:pos x="18" y="137"/>
                </a:cxn>
                <a:cxn ang="0">
                  <a:pos x="37" y="98"/>
                </a:cxn>
                <a:cxn ang="0">
                  <a:pos x="65" y="65"/>
                </a:cxn>
                <a:cxn ang="0">
                  <a:pos x="97" y="38"/>
                </a:cxn>
                <a:cxn ang="0">
                  <a:pos x="136" y="18"/>
                </a:cxn>
                <a:cxn ang="0">
                  <a:pos x="177" y="5"/>
                </a:cxn>
                <a:cxn ang="0">
                  <a:pos x="222" y="0"/>
                </a:cxn>
              </a:cxnLst>
              <a:rect l="0" t="0" r="r" b="b"/>
              <a:pathLst>
                <a:path w="447" h="447">
                  <a:moveTo>
                    <a:pt x="222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8"/>
                  </a:lnTo>
                  <a:lnTo>
                    <a:pt x="382" y="65"/>
                  </a:lnTo>
                  <a:lnTo>
                    <a:pt x="409" y="98"/>
                  </a:lnTo>
                  <a:lnTo>
                    <a:pt x="429" y="137"/>
                  </a:lnTo>
                  <a:lnTo>
                    <a:pt x="442" y="177"/>
                  </a:lnTo>
                  <a:lnTo>
                    <a:pt x="447" y="223"/>
                  </a:lnTo>
                  <a:lnTo>
                    <a:pt x="442" y="268"/>
                  </a:lnTo>
                  <a:lnTo>
                    <a:pt x="429" y="311"/>
                  </a:lnTo>
                  <a:lnTo>
                    <a:pt x="409" y="350"/>
                  </a:lnTo>
                  <a:lnTo>
                    <a:pt x="382" y="382"/>
                  </a:lnTo>
                  <a:lnTo>
                    <a:pt x="349" y="410"/>
                  </a:lnTo>
                  <a:lnTo>
                    <a:pt x="310" y="429"/>
                  </a:lnTo>
                  <a:lnTo>
                    <a:pt x="268" y="442"/>
                  </a:lnTo>
                  <a:lnTo>
                    <a:pt x="222" y="447"/>
                  </a:lnTo>
                  <a:lnTo>
                    <a:pt x="177" y="442"/>
                  </a:lnTo>
                  <a:lnTo>
                    <a:pt x="136" y="429"/>
                  </a:lnTo>
                  <a:lnTo>
                    <a:pt x="97" y="410"/>
                  </a:lnTo>
                  <a:lnTo>
                    <a:pt x="65" y="382"/>
                  </a:lnTo>
                  <a:lnTo>
                    <a:pt x="37" y="350"/>
                  </a:lnTo>
                  <a:lnTo>
                    <a:pt x="18" y="311"/>
                  </a:lnTo>
                  <a:lnTo>
                    <a:pt x="5" y="268"/>
                  </a:lnTo>
                  <a:lnTo>
                    <a:pt x="0" y="223"/>
                  </a:lnTo>
                  <a:lnTo>
                    <a:pt x="5" y="177"/>
                  </a:lnTo>
                  <a:lnTo>
                    <a:pt x="18" y="137"/>
                  </a:lnTo>
                  <a:lnTo>
                    <a:pt x="37" y="98"/>
                  </a:lnTo>
                  <a:lnTo>
                    <a:pt x="65" y="65"/>
                  </a:lnTo>
                  <a:lnTo>
                    <a:pt x="97" y="38"/>
                  </a:lnTo>
                  <a:lnTo>
                    <a:pt x="136" y="18"/>
                  </a:lnTo>
                  <a:lnTo>
                    <a:pt x="177" y="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1" name="Freeform 17"/>
            <p:cNvSpPr>
              <a:spLocks/>
            </p:cNvSpPr>
            <p:nvPr userDrawn="1"/>
          </p:nvSpPr>
          <p:spPr bwMode="auto">
            <a:xfrm>
              <a:off x="-734" y="872"/>
              <a:ext cx="224" cy="224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69" y="5"/>
                </a:cxn>
                <a:cxn ang="0">
                  <a:pos x="312" y="18"/>
                </a:cxn>
                <a:cxn ang="0">
                  <a:pos x="349" y="39"/>
                </a:cxn>
                <a:cxn ang="0">
                  <a:pos x="381" y="65"/>
                </a:cxn>
                <a:cxn ang="0">
                  <a:pos x="409" y="99"/>
                </a:cxn>
                <a:cxn ang="0">
                  <a:pos x="430" y="137"/>
                </a:cxn>
                <a:cxn ang="0">
                  <a:pos x="443" y="179"/>
                </a:cxn>
                <a:cxn ang="0">
                  <a:pos x="448" y="224"/>
                </a:cxn>
                <a:cxn ang="0">
                  <a:pos x="443" y="270"/>
                </a:cxn>
                <a:cxn ang="0">
                  <a:pos x="430" y="312"/>
                </a:cxn>
                <a:cxn ang="0">
                  <a:pos x="409" y="349"/>
                </a:cxn>
                <a:cxn ang="0">
                  <a:pos x="381" y="382"/>
                </a:cxn>
                <a:cxn ang="0">
                  <a:pos x="349" y="410"/>
                </a:cxn>
                <a:cxn ang="0">
                  <a:pos x="312" y="431"/>
                </a:cxn>
                <a:cxn ang="0">
                  <a:pos x="269" y="444"/>
                </a:cxn>
                <a:cxn ang="0">
                  <a:pos x="224" y="448"/>
                </a:cxn>
                <a:cxn ang="0">
                  <a:pos x="178" y="444"/>
                </a:cxn>
                <a:cxn ang="0">
                  <a:pos x="136" y="431"/>
                </a:cxn>
                <a:cxn ang="0">
                  <a:pos x="99" y="410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7"/>
                </a:cxn>
                <a:cxn ang="0">
                  <a:pos x="39" y="99"/>
                </a:cxn>
                <a:cxn ang="0">
                  <a:pos x="65" y="65"/>
                </a:cxn>
                <a:cxn ang="0">
                  <a:pos x="99" y="39"/>
                </a:cxn>
                <a:cxn ang="0">
                  <a:pos x="136" y="18"/>
                </a:cxn>
                <a:cxn ang="0">
                  <a:pos x="178" y="5"/>
                </a:cxn>
                <a:cxn ang="0">
                  <a:pos x="224" y="0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69" y="5"/>
                  </a:lnTo>
                  <a:lnTo>
                    <a:pt x="312" y="18"/>
                  </a:lnTo>
                  <a:lnTo>
                    <a:pt x="349" y="39"/>
                  </a:lnTo>
                  <a:lnTo>
                    <a:pt x="381" y="65"/>
                  </a:lnTo>
                  <a:lnTo>
                    <a:pt x="409" y="99"/>
                  </a:lnTo>
                  <a:lnTo>
                    <a:pt x="430" y="137"/>
                  </a:lnTo>
                  <a:lnTo>
                    <a:pt x="443" y="179"/>
                  </a:lnTo>
                  <a:lnTo>
                    <a:pt x="448" y="224"/>
                  </a:lnTo>
                  <a:lnTo>
                    <a:pt x="443" y="270"/>
                  </a:lnTo>
                  <a:lnTo>
                    <a:pt x="430" y="312"/>
                  </a:lnTo>
                  <a:lnTo>
                    <a:pt x="409" y="349"/>
                  </a:lnTo>
                  <a:lnTo>
                    <a:pt x="381" y="382"/>
                  </a:lnTo>
                  <a:lnTo>
                    <a:pt x="349" y="410"/>
                  </a:lnTo>
                  <a:lnTo>
                    <a:pt x="312" y="431"/>
                  </a:lnTo>
                  <a:lnTo>
                    <a:pt x="269" y="444"/>
                  </a:lnTo>
                  <a:lnTo>
                    <a:pt x="224" y="448"/>
                  </a:lnTo>
                  <a:lnTo>
                    <a:pt x="178" y="444"/>
                  </a:lnTo>
                  <a:lnTo>
                    <a:pt x="136" y="431"/>
                  </a:lnTo>
                  <a:lnTo>
                    <a:pt x="99" y="410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7"/>
                  </a:lnTo>
                  <a:lnTo>
                    <a:pt x="39" y="99"/>
                  </a:lnTo>
                  <a:lnTo>
                    <a:pt x="65" y="65"/>
                  </a:lnTo>
                  <a:lnTo>
                    <a:pt x="99" y="39"/>
                  </a:lnTo>
                  <a:lnTo>
                    <a:pt x="136" y="18"/>
                  </a:lnTo>
                  <a:lnTo>
                    <a:pt x="178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266" y="-2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7" y="75"/>
                </a:cxn>
                <a:cxn ang="0">
                  <a:pos x="653" y="112"/>
                </a:cxn>
                <a:cxn ang="0">
                  <a:pos x="690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0" y="609"/>
                </a:cxn>
                <a:cxn ang="0">
                  <a:pos x="653" y="653"/>
                </a:cxn>
                <a:cxn ang="0">
                  <a:pos x="607" y="692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5"/>
                </a:cxn>
                <a:cxn ang="0">
                  <a:pos x="206" y="42"/>
                </a:cxn>
                <a:cxn ang="0">
                  <a:pos x="261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7" y="75"/>
                  </a:lnTo>
                  <a:lnTo>
                    <a:pt x="653" y="112"/>
                  </a:lnTo>
                  <a:lnTo>
                    <a:pt x="690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0" y="609"/>
                  </a:lnTo>
                  <a:lnTo>
                    <a:pt x="653" y="653"/>
                  </a:lnTo>
                  <a:lnTo>
                    <a:pt x="607" y="692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5"/>
                  </a:lnTo>
                  <a:lnTo>
                    <a:pt x="206" y="42"/>
                  </a:lnTo>
                  <a:lnTo>
                    <a:pt x="261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-94" y="242"/>
              <a:ext cx="382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1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1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-834" y="247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1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2" y="607"/>
                </a:cxn>
                <a:cxn ang="0">
                  <a:pos x="653" y="653"/>
                </a:cxn>
                <a:cxn ang="0">
                  <a:pos x="609" y="690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7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3"/>
                </a:cxn>
                <a:cxn ang="0">
                  <a:pos x="0" y="381"/>
                </a:cxn>
                <a:cxn ang="0">
                  <a:pos x="5" y="320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1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2" y="607"/>
                  </a:lnTo>
                  <a:lnTo>
                    <a:pt x="653" y="653"/>
                  </a:lnTo>
                  <a:lnTo>
                    <a:pt x="609" y="690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7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3"/>
                  </a:lnTo>
                  <a:lnTo>
                    <a:pt x="0" y="381"/>
                  </a:lnTo>
                  <a:lnTo>
                    <a:pt x="5" y="320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-503" y="607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0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0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6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0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0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6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-369" y="1046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4" y="157"/>
                </a:cxn>
                <a:cxn ang="0">
                  <a:pos x="112" y="112"/>
                </a:cxn>
                <a:cxn ang="0">
                  <a:pos x="157" y="75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4" y="157"/>
                  </a:lnTo>
                  <a:lnTo>
                    <a:pt x="112" y="112"/>
                  </a:lnTo>
                  <a:lnTo>
                    <a:pt x="157" y="75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-797" y="1149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20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20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20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20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8" name="Freeform 24"/>
            <p:cNvSpPr>
              <a:spLocks/>
            </p:cNvSpPr>
            <p:nvPr userDrawn="1"/>
          </p:nvSpPr>
          <p:spPr bwMode="auto">
            <a:xfrm>
              <a:off x="-450" y="1492"/>
              <a:ext cx="383" cy="38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4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5" y="760"/>
                </a:cxn>
                <a:cxn ang="0">
                  <a:pos x="384" y="765"/>
                </a:cxn>
                <a:cxn ang="0">
                  <a:pos x="322" y="760"/>
                </a:cxn>
                <a:cxn ang="0">
                  <a:pos x="263" y="745"/>
                </a:cxn>
                <a:cxn ang="0">
                  <a:pos x="208" y="723"/>
                </a:cxn>
                <a:cxn ang="0">
                  <a:pos x="158" y="692"/>
                </a:cxn>
                <a:cxn ang="0">
                  <a:pos x="112" y="653"/>
                </a:cxn>
                <a:cxn ang="0">
                  <a:pos x="75" y="609"/>
                </a:cxn>
                <a:cxn ang="0">
                  <a:pos x="43" y="559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5" y="157"/>
                </a:cxn>
                <a:cxn ang="0">
                  <a:pos x="112" y="112"/>
                </a:cxn>
                <a:cxn ang="0">
                  <a:pos x="158" y="74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5">
                  <a:moveTo>
                    <a:pt x="384" y="0"/>
                  </a:moveTo>
                  <a:lnTo>
                    <a:pt x="445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4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5" y="760"/>
                  </a:lnTo>
                  <a:lnTo>
                    <a:pt x="384" y="765"/>
                  </a:lnTo>
                  <a:lnTo>
                    <a:pt x="322" y="760"/>
                  </a:lnTo>
                  <a:lnTo>
                    <a:pt x="263" y="745"/>
                  </a:lnTo>
                  <a:lnTo>
                    <a:pt x="208" y="723"/>
                  </a:lnTo>
                  <a:lnTo>
                    <a:pt x="158" y="692"/>
                  </a:lnTo>
                  <a:lnTo>
                    <a:pt x="112" y="653"/>
                  </a:lnTo>
                  <a:lnTo>
                    <a:pt x="75" y="609"/>
                  </a:lnTo>
                  <a:lnTo>
                    <a:pt x="43" y="559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5" y="157"/>
                  </a:lnTo>
                  <a:lnTo>
                    <a:pt x="112" y="112"/>
                  </a:lnTo>
                  <a:lnTo>
                    <a:pt x="158" y="74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www.alistapart.com/d/responsive-web-design/ex/ex-site-FINAL.html" TargetMode="External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istapart.com/articles/responsive-web-desig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http://www.cacaotour.com/index.php/en/home" TargetMode="External"/><Relationship Id="rId5" Type="http://schemas.openxmlformats.org/officeDocument/2006/relationships/image" Target="../media/image45.png"/><Relationship Id="rId6" Type="http://schemas.openxmlformats.org/officeDocument/2006/relationships/hyperlink" Target="http://staffanstorp.se/" TargetMode="External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diaqueri.es/popular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– 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5</a:t>
            </a:r>
            <a:r>
              <a:rPr lang="sv-SE" sz="2800" b="1" dirty="0" smtClean="0">
                <a:latin typeface="Minya Nouvelle" pitchFamily="2" charset="0"/>
              </a:rPr>
              <a:t>, HT2014</a:t>
            </a:r>
          </a:p>
          <a:p>
            <a:r>
              <a:rPr lang="sv-SE" sz="2800" dirty="0" smtClean="0">
                <a:latin typeface="Minya Nouvelle" pitchFamily="2" charset="0"/>
              </a:rPr>
              <a:t>Mobile </a:t>
            </a:r>
            <a:r>
              <a:rPr lang="sv-SE" sz="2800" dirty="0" err="1" smtClean="0">
                <a:latin typeface="Minya Nouvelle" pitchFamily="2" charset="0"/>
              </a:rPr>
              <a:t>First</a:t>
            </a:r>
            <a:endParaRPr lang="sv-SE" sz="2800" dirty="0" smtClean="0">
              <a:latin typeface="Minya Nouvell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  <p:pic>
        <p:nvPicPr>
          <p:cNvPr id="6" name="Picture 5" descr="squa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837" y="2785492"/>
            <a:ext cx="2096563" cy="20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3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32" y="1417340"/>
            <a:ext cx="3153916" cy="17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32" y="2469110"/>
            <a:ext cx="1420118" cy="160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82" y="3577580"/>
            <a:ext cx="716952" cy="126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3215152" y="3356388"/>
            <a:ext cx="1182254" cy="776328"/>
          </a:xfrm>
          <a:custGeom>
            <a:avLst/>
            <a:gdLst>
              <a:gd name="connsiteX0" fmla="*/ 0 w 1182254"/>
              <a:gd name="connsiteY0" fmla="*/ 0 h 776328"/>
              <a:gd name="connsiteX1" fmla="*/ 397163 w 1182254"/>
              <a:gd name="connsiteY1" fmla="*/ 738909 h 776328"/>
              <a:gd name="connsiteX2" fmla="*/ 1182254 w 1182254"/>
              <a:gd name="connsiteY2" fmla="*/ 600363 h 77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2254" h="776328">
                <a:moveTo>
                  <a:pt x="0" y="0"/>
                </a:moveTo>
                <a:cubicBezTo>
                  <a:pt x="100060" y="319424"/>
                  <a:pt x="200121" y="638848"/>
                  <a:pt x="397163" y="738909"/>
                </a:cubicBezTo>
                <a:cubicBezTo>
                  <a:pt x="594205" y="838970"/>
                  <a:pt x="888229" y="719666"/>
                  <a:pt x="1182254" y="6003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5367224" y="4270788"/>
            <a:ext cx="1173019" cy="608955"/>
          </a:xfrm>
          <a:custGeom>
            <a:avLst/>
            <a:gdLst>
              <a:gd name="connsiteX0" fmla="*/ 0 w 1173019"/>
              <a:gd name="connsiteY0" fmla="*/ 0 h 608955"/>
              <a:gd name="connsiteX1" fmla="*/ 572655 w 1173019"/>
              <a:gd name="connsiteY1" fmla="*/ 591127 h 608955"/>
              <a:gd name="connsiteX2" fmla="*/ 1173019 w 1173019"/>
              <a:gd name="connsiteY2" fmla="*/ 397163 h 60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019" h="608955">
                <a:moveTo>
                  <a:pt x="0" y="0"/>
                </a:moveTo>
                <a:cubicBezTo>
                  <a:pt x="188576" y="262466"/>
                  <a:pt x="377152" y="524933"/>
                  <a:pt x="572655" y="591127"/>
                </a:cubicBezTo>
                <a:cubicBezTo>
                  <a:pt x="768158" y="657321"/>
                  <a:pt x="970588" y="527242"/>
                  <a:pt x="1173019" y="397163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20" y="1082688"/>
            <a:ext cx="1224136" cy="12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4" y="3214478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095" y="4592366"/>
            <a:ext cx="802515" cy="80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01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Progressive Enhancement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3568" y="2065412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11761" y="1489348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220072" y="1489348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10022" y="1705372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219" y="2209428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53858" y="1705372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6452609" y="3713195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63688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99992" y="2785492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3608" y="4585692"/>
            <a:ext cx="25785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Minya Nouvelle" pitchFamily="2" charset="0"/>
              </a:rPr>
              <a:t>“Mobile First”</a:t>
            </a:r>
          </a:p>
        </p:txBody>
      </p:sp>
    </p:spTree>
    <p:extLst>
      <p:ext uri="{BB962C8B-B14F-4D97-AF65-F5344CB8AC3E}">
        <p14:creationId xmlns:p14="http://schemas.microsoft.com/office/powerpoint/2010/main" val="256699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1: På telefoner</a:t>
            </a:r>
          </a:p>
        </p:txBody>
      </p:sp>
      <p:pic>
        <p:nvPicPr>
          <p:cNvPr id="168962" name="Picture 2" descr="L:\WorkSpace\tstjo\Icons\v_collection_png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9213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4" name="Picture 4" descr="L:\WorkSpace\tstjo\Icons\v_collection_png\256x256\shadow\mobile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549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6" name="Picture 6" descr="L:\WorkSpace\tstjo\Icons\v_collection_png\256x256\shadow\mobilephon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2782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8" name="Picture 8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8" y="1730597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0" name="Picture 10" descr="L:\WorkSpace\tstjo\Icons\v_collection_png\256x256\shadow\pda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73175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2" name="Picture 12" descr="L:\WorkSpace\tstjo\Icons\v_collection_png\256x256\shadow\md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32" y="3505572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7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2: Emulatorer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3083546"/>
            <a:ext cx="1573982" cy="92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83768" y="3217540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http://create.msdn.com</a:t>
            </a:r>
          </a:p>
          <a:p>
            <a:r>
              <a:rPr lang="sv-SE" dirty="0" smtClean="0">
                <a:latin typeface="Minya Nouvelle" pitchFamily="2" charset="0"/>
              </a:rPr>
              <a:t>Enbart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013" y="2866792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Windows </a:t>
            </a:r>
            <a:r>
              <a:rPr lang="sv-SE" b="1" dirty="0" err="1" smtClean="0">
                <a:latin typeface="Minya Nouvelle" pitchFamily="2" charset="0"/>
              </a:rPr>
              <a:t>Phone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4" y="2011988"/>
            <a:ext cx="15899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177738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Android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768" y="222336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http://developer.android.com</a:t>
            </a: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6" y="4297660"/>
            <a:ext cx="1590900" cy="94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520" y="4081636"/>
            <a:ext cx="92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iPhone</a:t>
            </a:r>
            <a:endParaRPr lang="sv-SE" b="1" dirty="0" smtClean="0">
              <a:latin typeface="Minya Nouvelle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3768" y="4513684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http://</a:t>
            </a:r>
            <a:r>
              <a:rPr lang="sv-SE" dirty="0" smtClean="0">
                <a:latin typeface="Minya Nouvelle" pitchFamily="2" charset="0"/>
              </a:rPr>
              <a:t>developer.apple.com/technologies/tools/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Enbart OSX</a:t>
            </a:r>
          </a:p>
        </p:txBody>
      </p:sp>
      <p:pic>
        <p:nvPicPr>
          <p:cNvPr id="163844" name="Picture 4" descr="C:\Users\tstjo\AppData\Local\Temp\SNAGHTML703076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380126"/>
            <a:ext cx="2592288" cy="24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91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Hur testa?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48285" y="1107326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>
                <a:latin typeface="Minya Nouvelle" pitchFamily="2" charset="0"/>
              </a:rPr>
              <a:t>3</a:t>
            </a:r>
            <a:r>
              <a:rPr lang="sv-SE" sz="2400" b="1" dirty="0" smtClean="0">
                <a:latin typeface="Minya Nouvelle" pitchFamily="2" charset="0"/>
              </a:rPr>
              <a:t>: På vanlig skärm</a:t>
            </a:r>
          </a:p>
        </p:txBody>
      </p:sp>
      <p:pic>
        <p:nvPicPr>
          <p:cNvPr id="169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129308"/>
            <a:ext cx="24574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Skärmavbild 2013-10-01 kl. 14.01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5412"/>
            <a:ext cx="2160240" cy="2844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33564"/>
            <a:ext cx="4113822" cy="20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53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Opera</a:t>
            </a:r>
            <a:endParaRPr lang="sv-SE" dirty="0"/>
          </a:p>
        </p:txBody>
      </p:sp>
      <p:pic>
        <p:nvPicPr>
          <p:cNvPr id="4" name="Picture 2" descr="http://www.opera.com/bitmaps/products/mobile/campaign/0710-3000/diag-mobile-min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496" y="1057300"/>
            <a:ext cx="7302942" cy="4299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35511" y="5017740"/>
            <a:ext cx="4992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/>
              <a:t>Källa 2012: </a:t>
            </a:r>
            <a:r>
              <a:rPr lang="sv-SE" dirty="0"/>
              <a:t>http://www.opera.com/mobile/specs/</a:t>
            </a:r>
          </a:p>
          <a:p>
            <a:endParaRPr lang="sv-SE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9228"/>
            <a:ext cx="1326148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6217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53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Enhetsbredder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611560" y="148934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19672" y="271348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96336" y="1561356"/>
            <a:ext cx="936104" cy="1368152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24128" y="357758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35896" y="1489348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907704" y="1057300"/>
            <a:ext cx="165618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67744" y="3793604"/>
            <a:ext cx="504056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15816" y="2929508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11960" y="1273324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6016" y="2641476"/>
            <a:ext cx="1440160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6200000">
            <a:off x="791580" y="2533464"/>
            <a:ext cx="9361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1600" y="4369668"/>
            <a:ext cx="425502" cy="72008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6200000">
            <a:off x="6981075" y="1240515"/>
            <a:ext cx="302805" cy="512440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24128" y="1705372"/>
            <a:ext cx="79208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732240" y="2569468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139952" y="3865612"/>
            <a:ext cx="783704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80312" y="3937620"/>
            <a:ext cx="1152128" cy="65645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99992" y="3433564"/>
            <a:ext cx="315996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555776" y="3937620"/>
            <a:ext cx="1152128" cy="1584176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6200000">
            <a:off x="6175816" y="965651"/>
            <a:ext cx="680802" cy="1152129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7544" y="1201316"/>
            <a:ext cx="8208912" cy="4248472"/>
          </a:xfrm>
          <a:prstGeom prst="rect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3528" y="1129307"/>
            <a:ext cx="8568952" cy="4176465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Feature </a:t>
            </a:r>
            <a:r>
              <a:rPr lang="sv-SE" dirty="0" err="1" smtClean="0"/>
              <a:t>Phone</a:t>
            </a:r>
            <a:r>
              <a:rPr lang="sv-SE" dirty="0" smtClean="0"/>
              <a:t>/</a:t>
            </a:r>
            <a:r>
              <a:rPr lang="sv-SE" dirty="0" err="1" smtClean="0"/>
              <a:t>Smartphone</a:t>
            </a:r>
            <a:endParaRPr lang="sv-SE" dirty="0"/>
          </a:p>
        </p:txBody>
      </p:sp>
      <p:pic>
        <p:nvPicPr>
          <p:cNvPr id="6" name="Picture 2" descr="Much better brows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273324"/>
            <a:ext cx="2133600" cy="2808094"/>
          </a:xfrm>
          <a:prstGeom prst="rect">
            <a:avLst/>
          </a:prstGeom>
          <a:noFill/>
        </p:spPr>
      </p:pic>
      <p:pic>
        <p:nvPicPr>
          <p:cNvPr id="7" name="Picture 4" descr="http://images.apple.com/euro/iphone/features/images/safari-zoom-201006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4324" y="2865598"/>
            <a:ext cx="3124200" cy="2024798"/>
          </a:xfrm>
          <a:prstGeom prst="rect">
            <a:avLst/>
          </a:prstGeom>
          <a:noFill/>
        </p:spPr>
      </p:pic>
      <p:pic>
        <p:nvPicPr>
          <p:cNvPr id="8" name="Picture 9" descr="http://www.slashphone.com/media/data/766/digia-mobile-brows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4660" y="1692374"/>
            <a:ext cx="2857500" cy="318135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80944" y="1387014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</a:t>
            </a:r>
            <a:r>
              <a:rPr lang="en-US" sz="9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"mobile.css"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7972" y="4713691"/>
            <a:ext cx="468055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</a:t>
            </a:r>
            <a:r>
              <a:rPr lang="en-US" sz="9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9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/&gt;</a:t>
            </a:r>
            <a:endParaRPr lang="en-US" sz="9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F05 – Mobile </a:t>
            </a:r>
            <a:r>
              <a:rPr lang="sv-SE" b="1" dirty="0" err="1" smtClean="0"/>
              <a:t>First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5391219" cy="6494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Tekniker för mobil </a:t>
            </a:r>
            <a:r>
              <a:rPr lang="sv-SE" dirty="0" err="1" smtClean="0">
                <a:latin typeface="Minya Nouvelle" pitchFamily="2" charset="0"/>
              </a:rPr>
              <a:t>surfning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Möjligheter och fallgropar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Graceful</a:t>
            </a:r>
            <a:r>
              <a:rPr lang="sv-SE" dirty="0" smtClean="0">
                <a:latin typeface="Minya Nouvelle" pitchFamily="2" charset="0"/>
              </a:rPr>
              <a:t> degradation/Progressive </a:t>
            </a:r>
            <a:r>
              <a:rPr lang="sv-SE" dirty="0" err="1" smtClean="0">
                <a:latin typeface="Minya Nouvelle" pitchFamily="2" charset="0"/>
              </a:rPr>
              <a:t>Enhancement</a:t>
            </a:r>
            <a:r>
              <a:rPr lang="sv-SE" dirty="0" smtClean="0">
                <a:latin typeface="Minya Nouvelle" pitchFamily="2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Statistik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Opera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Sidor för </a:t>
            </a:r>
            <a:r>
              <a:rPr lang="sv-SE" dirty="0" err="1" smtClean="0">
                <a:latin typeface="Minya Nouvelle" pitchFamily="2" charset="0"/>
              </a:rPr>
              <a:t>smartphones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Testning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Responsiv</a:t>
            </a:r>
            <a:r>
              <a:rPr lang="sv-SE" dirty="0" smtClean="0">
                <a:latin typeface="Minya Nouvelle" pitchFamily="2" charset="0"/>
              </a:rPr>
              <a:t> webbdesign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High</a:t>
            </a:r>
            <a:r>
              <a:rPr lang="sv-SE" dirty="0" smtClean="0">
                <a:latin typeface="Minya Nouvelle" pitchFamily="2" charset="0"/>
              </a:rPr>
              <a:t> DPI-</a:t>
            </a:r>
            <a:r>
              <a:rPr lang="sv-SE" dirty="0" err="1" smtClean="0">
                <a:latin typeface="Minya Nouvelle" pitchFamily="2" charset="0"/>
              </a:rPr>
              <a:t>screens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0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8575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4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75" y="1303951"/>
            <a:ext cx="5331329" cy="407382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129029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96" y="1150016"/>
            <a:ext cx="2493077" cy="3739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71873" y="1303951"/>
            <a:ext cx="2836431" cy="4073829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1993140" y="4889632"/>
            <a:ext cx="2478733" cy="488148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Connector 5"/>
          <p:cNvCxnSpPr/>
          <p:nvPr/>
        </p:nvCxnSpPr>
        <p:spPr>
          <a:xfrm>
            <a:off x="4471873" y="11500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65312" y="1155716"/>
            <a:ext cx="0" cy="373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65312" y="4895332"/>
            <a:ext cx="25065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965312" y="1150016"/>
            <a:ext cx="2506561" cy="5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5702400" y="647517"/>
            <a:ext cx="2535817" cy="2182083"/>
          </a:xfrm>
          <a:custGeom>
            <a:avLst/>
            <a:gdLst>
              <a:gd name="connsiteX0" fmla="*/ 0 w 2535817"/>
              <a:gd name="connsiteY0" fmla="*/ 29283 h 2182083"/>
              <a:gd name="connsiteX1" fmla="*/ 72000 w 2535817"/>
              <a:gd name="connsiteY1" fmla="*/ 22083 h 2182083"/>
              <a:gd name="connsiteX2" fmla="*/ 2520000 w 2535817"/>
              <a:gd name="connsiteY2" fmla="*/ 223683 h 2182083"/>
              <a:gd name="connsiteX3" fmla="*/ 936000 w 2535817"/>
              <a:gd name="connsiteY3" fmla="*/ 2182083 h 21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817" h="2182083">
                <a:moveTo>
                  <a:pt x="0" y="29283"/>
                </a:moveTo>
                <a:lnTo>
                  <a:pt x="72000" y="22083"/>
                </a:lnTo>
                <a:cubicBezTo>
                  <a:pt x="492000" y="54483"/>
                  <a:pt x="2376000" y="-136317"/>
                  <a:pt x="2520000" y="223683"/>
                </a:cubicBezTo>
                <a:cubicBezTo>
                  <a:pt x="2664000" y="583683"/>
                  <a:pt x="1800000" y="1382883"/>
                  <a:pt x="936000" y="218208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81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Viewport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7736" y="2019555"/>
            <a:ext cx="2091112" cy="3136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986087"/>
            <a:ext cx="2112235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84" y="3587889"/>
            <a:ext cx="1152128" cy="1910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81" y="3587889"/>
            <a:ext cx="1168524" cy="1933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7544" y="1201316"/>
            <a:ext cx="792088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name=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"viewport"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content=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"width=device-width, initial-scale=1.0" /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315200" y="1461600"/>
            <a:ext cx="1421618" cy="1684800"/>
          </a:xfrm>
          <a:custGeom>
            <a:avLst/>
            <a:gdLst>
              <a:gd name="connsiteX0" fmla="*/ 907200 w 1421618"/>
              <a:gd name="connsiteY0" fmla="*/ 0 h 1684800"/>
              <a:gd name="connsiteX1" fmla="*/ 1382400 w 1421618"/>
              <a:gd name="connsiteY1" fmla="*/ 388800 h 1684800"/>
              <a:gd name="connsiteX2" fmla="*/ 0 w 1421618"/>
              <a:gd name="connsiteY2" fmla="*/ 1684800 h 16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1618" h="1684800">
                <a:moveTo>
                  <a:pt x="907200" y="0"/>
                </a:moveTo>
                <a:cubicBezTo>
                  <a:pt x="1220400" y="54000"/>
                  <a:pt x="1533600" y="108000"/>
                  <a:pt x="1382400" y="388800"/>
                </a:cubicBezTo>
                <a:cubicBezTo>
                  <a:pt x="1231200" y="669600"/>
                  <a:pt x="615600" y="1177200"/>
                  <a:pt x="0" y="16848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43608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8095" y="1561356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"800px-1024px"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08037" y="1849388"/>
            <a:ext cx="211223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56109" y="156135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320px</a:t>
            </a:r>
          </a:p>
        </p:txBody>
      </p:sp>
    </p:spTree>
    <p:extLst>
      <p:ext uri="{BB962C8B-B14F-4D97-AF65-F5344CB8AC3E}">
        <p14:creationId xmlns:p14="http://schemas.microsoft.com/office/powerpoint/2010/main" val="96989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Responsiv</a:t>
            </a:r>
            <a:r>
              <a:rPr lang="sv-SE" dirty="0" smtClean="0"/>
              <a:t> webbdesign</a:t>
            </a:r>
            <a:endParaRPr lang="sv-SE" dirty="0"/>
          </a:p>
        </p:txBody>
      </p:sp>
      <p:pic>
        <p:nvPicPr>
          <p:cNvPr id="1822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11" y="1154038"/>
            <a:ext cx="4360013" cy="407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275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63" y="1633364"/>
            <a:ext cx="3009753" cy="33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18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967001" y="5152464"/>
            <a:ext cx="3069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http://mediaqueri.es/popular/</a:t>
            </a:r>
          </a:p>
        </p:txBody>
      </p:sp>
      <p:pic>
        <p:nvPicPr>
          <p:cNvPr id="1812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201316"/>
            <a:ext cx="8316416" cy="2968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Rectangle 5"/>
          <p:cNvSpPr/>
          <p:nvPr/>
        </p:nvSpPr>
        <p:spPr>
          <a:xfrm>
            <a:off x="6746317" y="4585692"/>
            <a:ext cx="229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http://staffanstorp.se/</a:t>
            </a:r>
          </a:p>
        </p:txBody>
      </p:sp>
      <p:pic>
        <p:nvPicPr>
          <p:cNvPr id="181252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2814">
            <a:off x="3134483" y="3732166"/>
            <a:ext cx="2847975" cy="1724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81251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51230"/>
            <a:ext cx="2343150" cy="1485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8" name="Rectangle 7"/>
          <p:cNvSpPr/>
          <p:nvPr/>
        </p:nvSpPr>
        <p:spPr>
          <a:xfrm>
            <a:off x="4392488" y="4864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sv-SE" dirty="0"/>
              <a:t>http</a:t>
            </a:r>
            <a:r>
              <a:rPr lang="sv-SE" dirty="0" smtClean="0"/>
              <a:t>://www.cacaotour.com/</a:t>
            </a:r>
          </a:p>
        </p:txBody>
      </p:sp>
    </p:spTree>
    <p:extLst>
      <p:ext uri="{BB962C8B-B14F-4D97-AF65-F5344CB8AC3E}">
        <p14:creationId xmlns:p14="http://schemas.microsoft.com/office/powerpoint/2010/main" val="231773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Bilder/Video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201316"/>
            <a:ext cx="2522898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329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32" y="1219789"/>
            <a:ext cx="2502081" cy="23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42998" y="1201316"/>
            <a:ext cx="1269513" cy="2952328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2" descr="http://homepage.lnu.se/staff/tstjo/lab/responsive/peo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70" y="1219789"/>
            <a:ext cx="1221873" cy="11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4709129" y="3874378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902100" y="3819892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372200" y="3848090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65171" y="3793604"/>
            <a:ext cx="92712" cy="9486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1979712" y="4297660"/>
            <a:ext cx="5256584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video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thatimg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450px; } 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Ej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height!</a:t>
            </a:r>
            <a:endParaRPr lang="en-US" sz="14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05308"/>
              </p:ext>
            </p:extLst>
          </p:nvPr>
        </p:nvGraphicFramePr>
        <p:xfrm>
          <a:off x="899592" y="1129308"/>
          <a:ext cx="7058867" cy="24378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height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Höjd på aktuell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0" dirty="0" err="1" smtClean="0"/>
                        <a:t>device-height</a:t>
                      </a:r>
                      <a:endParaRPr lang="sv-SE" sz="1600" b="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Ja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längd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0" dirty="0" smtClean="0"/>
                        <a:t>Enhetens totala </a:t>
                      </a:r>
                      <a:r>
                        <a:rPr lang="sv-SE" sz="1600" b="0" dirty="0" err="1" smtClean="0"/>
                        <a:t>visningsyta</a:t>
                      </a:r>
                      <a:endParaRPr lang="sv-SE" sz="1600" b="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27126" y="3851384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129308"/>
            <a:ext cx="7964438" cy="23083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All devices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"main.css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Screens &gt; 480px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(min-width:481px)"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Smartphones &lt;=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480px 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"only screen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and (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max-width:480px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)"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"sp.css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&lt;!– </a:t>
            </a:r>
            <a:r>
              <a:rPr lang="en-US" sz="12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Regular handheld </a:t>
            </a:r>
            <a:r>
              <a:rPr lang="en-US" sz="12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--&gt;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"handheld.css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30746" y="2857500"/>
            <a:ext cx="1821002" cy="244827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0746" y="4945732"/>
            <a:ext cx="1821002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30746" y="36520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480px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4328" y="458569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320px</a:t>
            </a:r>
          </a:p>
        </p:txBody>
      </p:sp>
      <p:pic>
        <p:nvPicPr>
          <p:cNvPr id="7" name="Picture 5" descr="C:\Users\tstjo\AppData\Local\Temp\SNAGHTML57c301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785492"/>
            <a:ext cx="1821002" cy="273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020272" y="2785492"/>
            <a:ext cx="0" cy="2731504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1282992">
            <a:off x="1403648" y="4081636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max-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device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går också bra om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viewport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är omställd till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width:device-width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447642" y="2633472"/>
            <a:ext cx="2307085" cy="1820073"/>
          </a:xfrm>
          <a:custGeom>
            <a:avLst/>
            <a:gdLst>
              <a:gd name="connsiteX0" fmla="*/ 0 w 2307085"/>
              <a:gd name="connsiteY0" fmla="*/ 1792224 h 1820073"/>
              <a:gd name="connsiteX1" fmla="*/ 1580083 w 2307085"/>
              <a:gd name="connsiteY1" fmla="*/ 1638605 h 1820073"/>
              <a:gd name="connsiteX2" fmla="*/ 2296972 w 2307085"/>
              <a:gd name="connsiteY2" fmla="*/ 424282 h 1820073"/>
              <a:gd name="connsiteX3" fmla="*/ 1097280 w 2307085"/>
              <a:gd name="connsiteY3" fmla="*/ 0 h 182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085" h="1820073">
                <a:moveTo>
                  <a:pt x="0" y="1792224"/>
                </a:moveTo>
                <a:cubicBezTo>
                  <a:pt x="598627" y="1829409"/>
                  <a:pt x="1197254" y="1866595"/>
                  <a:pt x="1580083" y="1638605"/>
                </a:cubicBezTo>
                <a:cubicBezTo>
                  <a:pt x="1962912" y="1410615"/>
                  <a:pt x="2377439" y="697383"/>
                  <a:pt x="2296972" y="424282"/>
                </a:cubicBezTo>
                <a:cubicBezTo>
                  <a:pt x="2216505" y="151181"/>
                  <a:pt x="1656892" y="75590"/>
                  <a:pt x="109728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75856" y="2641476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4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1520" y="1273324"/>
            <a:ext cx="4536504" cy="2952328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High</a:t>
            </a:r>
            <a:r>
              <a:rPr lang="sv-SE" dirty="0" smtClean="0"/>
              <a:t> DPI </a:t>
            </a:r>
            <a:r>
              <a:rPr lang="sv-SE" dirty="0" err="1" smtClean="0"/>
              <a:t>screens</a:t>
            </a:r>
            <a:endParaRPr lang="sv-SE" dirty="0"/>
          </a:p>
        </p:txBody>
      </p:sp>
      <p:pic>
        <p:nvPicPr>
          <p:cNvPr id="4" name="Picture 2" descr="iPhone 3G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561356"/>
            <a:ext cx="1489256" cy="2433475"/>
          </a:xfrm>
          <a:prstGeom prst="rect">
            <a:avLst/>
          </a:prstGeom>
          <a:noFill/>
        </p:spPr>
      </p:pic>
      <p:pic>
        <p:nvPicPr>
          <p:cNvPr id="5" name="Picture 4" descr="iPhon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1520607"/>
            <a:ext cx="2063367" cy="251497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63688" y="4441676"/>
            <a:ext cx="1288372" cy="7831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sz="2000" b="1" dirty="0" smtClean="0"/>
              <a:t>320px vs. 640px</a:t>
            </a:r>
            <a:endParaRPr lang="sv-SE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203848" y="4371607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b="1" dirty="0" smtClean="0">
                <a:latin typeface="Minya Nouvelle" pitchFamily="2" charset="0"/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5436096" y="2569468"/>
            <a:ext cx="720080" cy="720080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24328" y="256946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64288" y="2569468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428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24328" y="292901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516216" y="2929508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300192" y="3649588"/>
            <a:ext cx="576064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20072" y="2209428"/>
            <a:ext cx="112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3gs-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87362" y="220942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Minya Nouvelle" pitchFamily="2" charset="0"/>
              </a:rPr>
              <a:t>iphone</a:t>
            </a:r>
            <a:r>
              <a:rPr lang="en-US" sz="1400" dirty="0" smtClean="0">
                <a:latin typeface="Minya Nouvelle" pitchFamily="2" charset="0"/>
              </a:rPr>
              <a:t> 4+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2280" y="3793107"/>
            <a:ext cx="97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nya Nouvelle" pitchFamily="2" charset="0"/>
              </a:rPr>
              <a:t>galaxy S4</a:t>
            </a:r>
            <a:r>
              <a:rPr lang="en-US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80312" y="4225652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20272" y="4225652"/>
            <a:ext cx="360537" cy="3605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20272" y="4585195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380312" y="4585195"/>
            <a:ext cx="360537" cy="360537"/>
          </a:xfrm>
          <a:prstGeom prst="rect">
            <a:avLst/>
          </a:prstGeom>
          <a:solidFill>
            <a:srgbClr val="EB6E5A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39855" y="4225155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39855" y="458469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20272" y="494473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80312" y="4944738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39855" y="4944241"/>
            <a:ext cx="360537" cy="360537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36096" y="3289548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 smtClean="0">
                <a:latin typeface="Minya Nouvelle" pitchFamily="2" charset="0"/>
              </a:rPr>
              <a:t>1dppx</a:t>
            </a:r>
            <a:endParaRPr lang="en-US" sz="1600" i="1" dirty="0"/>
          </a:p>
        </p:txBody>
      </p:sp>
      <p:sp>
        <p:nvSpPr>
          <p:cNvPr id="31" name="Rectangle 30"/>
          <p:cNvSpPr/>
          <p:nvPr/>
        </p:nvSpPr>
        <p:spPr>
          <a:xfrm>
            <a:off x="7164288" y="3289548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>
                <a:latin typeface="Minya Nouvelle" pitchFamily="2" charset="0"/>
              </a:rPr>
              <a:t>2</a:t>
            </a:r>
            <a:r>
              <a:rPr lang="sv-SE" sz="1200" i="1" dirty="0" smtClean="0">
                <a:latin typeface="Minya Nouvelle" pitchFamily="2" charset="0"/>
              </a:rPr>
              <a:t>dppx</a:t>
            </a:r>
            <a:endParaRPr lang="en-US" sz="1600" i="1" dirty="0"/>
          </a:p>
        </p:txBody>
      </p:sp>
      <p:sp>
        <p:nvSpPr>
          <p:cNvPr id="32" name="Rectangle 31"/>
          <p:cNvSpPr/>
          <p:nvPr/>
        </p:nvSpPr>
        <p:spPr>
          <a:xfrm>
            <a:off x="7020272" y="5305772"/>
            <a:ext cx="640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i="1" dirty="0" smtClean="0">
                <a:latin typeface="Minya Nouvelle" pitchFamily="2" charset="0"/>
              </a:rPr>
              <a:t>3dppx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4472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1417340"/>
            <a:ext cx="8064896" cy="3888432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Resolution/CSS Resolution</a:t>
            </a:r>
            <a:endParaRPr lang="en-US" dirty="0"/>
          </a:p>
        </p:txBody>
      </p:sp>
      <p:pic>
        <p:nvPicPr>
          <p:cNvPr id="4" name="Picture 3" descr="Skärmavbild 2013-10-01 kl. 15.0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3404"/>
            <a:ext cx="1584176" cy="2952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816" y="206541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1920px/</a:t>
            </a:r>
            <a:r>
              <a:rPr lang="en-US" b="1" dirty="0" smtClean="0">
                <a:latin typeface="Minya Nouvelle" pitchFamily="2" charset="0"/>
              </a:rPr>
              <a:t>1080</a:t>
            </a:r>
            <a:r>
              <a:rPr lang="en-US" dirty="0" smtClean="0">
                <a:latin typeface="Minya Nouvelle" pitchFamily="2" charset="0"/>
              </a:rPr>
              <a:t>px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 </a:t>
            </a:r>
            <a:r>
              <a:rPr lang="en-US" dirty="0">
                <a:latin typeface="Minya Nouvelle" pitchFamily="2" charset="0"/>
              </a:rPr>
              <a:t>p</a:t>
            </a:r>
            <a:r>
              <a:rPr lang="en-US" dirty="0" smtClean="0">
                <a:latin typeface="Minya Nouvelle" pitchFamily="2" charset="0"/>
              </a:rPr>
              <a:t>ixel ratio:	</a:t>
            </a:r>
            <a:r>
              <a:rPr lang="en-US" b="1" dirty="0" smtClean="0">
                <a:latin typeface="Minya Nouvelle" pitchFamily="2" charset="0"/>
              </a:rPr>
              <a:t>3</a:t>
            </a:r>
          </a:p>
          <a:p>
            <a:endParaRPr lang="en-US" dirty="0" smtClean="0">
              <a:latin typeface="Minya Nouvelle" pitchFamily="2" charset="0"/>
            </a:endParaRPr>
          </a:p>
          <a:p>
            <a:r>
              <a:rPr lang="en-US" dirty="0" smtClean="0">
                <a:latin typeface="Minya Nouvelle" pitchFamily="2" charset="0"/>
              </a:rPr>
              <a:t>CSS-</a:t>
            </a:r>
            <a:r>
              <a:rPr lang="en-US" dirty="0" err="1" smtClean="0">
                <a:latin typeface="Minya Nouvelle" pitchFamily="2" charset="0"/>
              </a:rPr>
              <a:t>upplösning</a:t>
            </a:r>
            <a:r>
              <a:rPr lang="en-US" dirty="0" smtClean="0">
                <a:latin typeface="Minya Nouvelle" pitchFamily="2" charset="0"/>
              </a:rPr>
              <a:t>:	1080/3 </a:t>
            </a:r>
            <a:r>
              <a:rPr lang="en-US" smtClean="0">
                <a:latin typeface="Minya Nouvelle" pitchFamily="2" charset="0"/>
              </a:rPr>
              <a:t>= </a:t>
            </a:r>
            <a:r>
              <a:rPr lang="en-US" b="1" smtClean="0">
                <a:latin typeface="Minya Nouvelle" pitchFamily="2" charset="0"/>
              </a:rPr>
              <a:t>320px</a:t>
            </a:r>
            <a:endParaRPr lang="en-US" b="1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76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Hårdvarupixel/referenspixel</a:t>
            </a:r>
            <a:endParaRPr lang="sv-SE" dirty="0"/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77071"/>
            <a:ext cx="2831638" cy="424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63888" y="2065412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"photo640px.jpg"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"320px"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3888" y="4153644"/>
            <a:ext cx="478609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"photo320px.jpg"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5305772"/>
            <a:ext cx="4540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>
                <a:latin typeface="Minya Nouvelle" pitchFamily="2" charset="0"/>
              </a:rPr>
              <a:t>(Obs: bilden är fejkad för presentation på vanlig skärm)</a:t>
            </a:r>
          </a:p>
        </p:txBody>
      </p:sp>
    </p:spTree>
    <p:extLst>
      <p:ext uri="{BB962C8B-B14F-4D97-AF65-F5344CB8AC3E}">
        <p14:creationId xmlns:p14="http://schemas.microsoft.com/office/powerpoint/2010/main" val="89715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Olika tekniker</a:t>
            </a:r>
            <a:endParaRPr lang="sv-SE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6296" y="1120140"/>
            <a:ext cx="1651636" cy="325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545" y="2746058"/>
            <a:ext cx="1470660" cy="259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4183" y="1201315"/>
            <a:ext cx="1267384" cy="1248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1417340"/>
            <a:ext cx="5495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Det </a:t>
            </a:r>
            <a:r>
              <a:rPr lang="sv-SE" dirty="0" smtClean="0">
                <a:latin typeface="Minya Nouvelle" pitchFamily="2" charset="0"/>
              </a:rPr>
              <a:t>finns/fanns </a:t>
            </a:r>
            <a:r>
              <a:rPr lang="sv-SE" dirty="0">
                <a:latin typeface="Minya Nouvelle" pitchFamily="2" charset="0"/>
              </a:rPr>
              <a:t>många olika tekniker vi kan använda för att visa webbsidor i vår mobiltelefon:</a:t>
            </a:r>
          </a:p>
          <a:p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1.x med WML </a:t>
            </a:r>
            <a:r>
              <a:rPr lang="sv-SE" dirty="0" smtClean="0">
                <a:latin typeface="Minya Nouvelle" pitchFamily="2" charset="0"/>
              </a:rPr>
              <a:t>1.x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i-mode </a:t>
            </a:r>
            <a:r>
              <a:rPr lang="sv-SE" dirty="0">
                <a:latin typeface="Minya Nouvelle" pitchFamily="2" charset="0"/>
              </a:rPr>
              <a:t>med </a:t>
            </a:r>
            <a:r>
              <a:rPr lang="sv-SE" dirty="0" smtClean="0">
                <a:latin typeface="Minya Nouvelle" pitchFamily="2" charset="0"/>
              </a:rPr>
              <a:t>CHTML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WAP </a:t>
            </a:r>
            <a:r>
              <a:rPr lang="sv-SE" dirty="0">
                <a:latin typeface="Minya Nouvelle" pitchFamily="2" charset="0"/>
              </a:rPr>
              <a:t>2.x med (XHTML Basic)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  </a:t>
            </a:r>
            <a:r>
              <a:rPr lang="sv-SE" dirty="0">
                <a:latin typeface="Minya Nouvelle" pitchFamily="2" charset="0"/>
              </a:rPr>
              <a:t>	  </a:t>
            </a:r>
            <a:r>
              <a:rPr lang="sv-SE" dirty="0" smtClean="0">
                <a:latin typeface="Minya Nouvelle" pitchFamily="2" charset="0"/>
              </a:rPr>
              <a:t>        </a:t>
            </a:r>
            <a:r>
              <a:rPr lang="sv-SE" dirty="0">
                <a:latin typeface="Minya Nouvelle" pitchFamily="2" charset="0"/>
              </a:rPr>
              <a:t>XHTML Mobile </a:t>
            </a:r>
            <a:r>
              <a:rPr lang="sv-SE" dirty="0" err="1" smtClean="0">
                <a:latin typeface="Minya Nouvelle" pitchFamily="2" charset="0"/>
              </a:rPr>
              <a:t>Profile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”HTTP/WAP</a:t>
            </a:r>
            <a:r>
              <a:rPr lang="sv-SE" dirty="0">
                <a:latin typeface="Minya Nouvelle" pitchFamily="2" charset="0"/>
              </a:rPr>
              <a:t>” med HTML, XHTML och </a:t>
            </a:r>
            <a:br>
              <a:rPr lang="sv-SE" dirty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speciell webbläsare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Surfning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>
                <a:latin typeface="Minya Nouvelle" pitchFamily="2" charset="0"/>
              </a:rPr>
              <a:t>i fullskalig webbläsare med </a:t>
            </a:r>
            <a:br>
              <a:rPr lang="sv-SE" b="1" dirty="0">
                <a:latin typeface="Minya Nouvelle" pitchFamily="2" charset="0"/>
              </a:rPr>
            </a:br>
            <a:r>
              <a:rPr lang="sv-SE" b="1" dirty="0" smtClean="0">
                <a:latin typeface="Minya Nouvelle" pitchFamily="2" charset="0"/>
              </a:rPr>
              <a:t>HTML5 </a:t>
            </a:r>
            <a:r>
              <a:rPr lang="sv-SE" b="1" dirty="0">
                <a:latin typeface="Minya Nouvelle" pitchFamily="2" charset="0"/>
              </a:rPr>
              <a:t>och </a:t>
            </a:r>
            <a:r>
              <a:rPr lang="sv-SE" b="1" dirty="0" smtClean="0">
                <a:latin typeface="Minya Nouvelle" pitchFamily="2" charset="0"/>
              </a:rPr>
              <a:t>CSS3</a:t>
            </a:r>
            <a:endParaRPr lang="sv-SE" b="1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09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29697"/>
              </p:ext>
            </p:extLst>
          </p:nvPr>
        </p:nvGraphicFramePr>
        <p:xfrm>
          <a:off x="899592" y="1129308"/>
          <a:ext cx="7058867" cy="8376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dpi</a:t>
                      </a:r>
                      <a:r>
                        <a:rPr lang="sv-SE" sz="1600" b="1" baseline="0" dirty="0" smtClean="0"/>
                        <a:t>/</a:t>
                      </a:r>
                      <a:r>
                        <a:rPr lang="sv-SE" sz="1600" b="1" baseline="0" dirty="0" err="1" smtClean="0"/>
                        <a:t>dpcm</a:t>
                      </a:r>
                      <a:r>
                        <a:rPr lang="sv-SE" sz="1600" b="1" baseline="0" dirty="0" smtClean="0"/>
                        <a:t> </a:t>
                      </a:r>
                      <a:r>
                        <a:rPr lang="sv-SE" sz="1600" b="0" i="1" baseline="0" dirty="0" smtClean="0"/>
                        <a:t>(</a:t>
                      </a:r>
                      <a:r>
                        <a:rPr lang="sv-SE" sz="1600" b="0" i="1" dirty="0" err="1" smtClean="0"/>
                        <a:t>dppx</a:t>
                      </a:r>
                      <a:r>
                        <a:rPr lang="sv-SE" sz="1600" b="0" i="1" baseline="0" dirty="0" smtClean="0"/>
                        <a:t>)</a:t>
                      </a:r>
                      <a:endParaRPr lang="sv-SE" sz="1600" b="0" i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Antalet hårdvarupixlar</a:t>
                      </a:r>
                      <a:r>
                        <a:rPr lang="sv-SE" sz="1600" b="1" baseline="0" dirty="0" smtClean="0"/>
                        <a:t> på en CSS-pixel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6845" y="2065412"/>
            <a:ext cx="6186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Förhållandet mellan dpi och </a:t>
            </a: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 i CSS är 1/96. (1in är 96px)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Alltså är 1dppx == 96dpi.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Exempel: </a:t>
            </a:r>
            <a:r>
              <a:rPr lang="sv-SE" b="1" dirty="0" err="1" smtClean="0">
                <a:latin typeface="Minya Nouvelle" pitchFamily="2" charset="0"/>
              </a:rPr>
              <a:t>iPhone</a:t>
            </a:r>
            <a:r>
              <a:rPr lang="sv-SE" b="1" dirty="0" smtClean="0">
                <a:latin typeface="Minya Nouvelle" pitchFamily="2" charset="0"/>
              </a:rPr>
              <a:t> 4-</a:t>
            </a:r>
            <a:endParaRPr lang="sv-SE" b="1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192dpi == 2dppx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9632" y="5224472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sv-SE" dirty="0"/>
              <a:t>http://girliemac.com/blog/2012/08/03/resolution-in-media-queries/</a:t>
            </a:r>
          </a:p>
        </p:txBody>
      </p:sp>
      <p:sp>
        <p:nvSpPr>
          <p:cNvPr id="8" name="Rectangle 7"/>
          <p:cNvSpPr/>
          <p:nvPr/>
        </p:nvSpPr>
        <p:spPr>
          <a:xfrm>
            <a:off x="3995936" y="31734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Exempel: </a:t>
            </a:r>
            <a:r>
              <a:rPr lang="sv-SE" b="1" dirty="0" smtClean="0">
                <a:latin typeface="Minya Nouvelle" pitchFamily="2" charset="0"/>
              </a:rPr>
              <a:t>Många </a:t>
            </a:r>
            <a:r>
              <a:rPr lang="sv-SE" b="1" dirty="0" err="1" smtClean="0">
                <a:latin typeface="Minya Nouvelle" pitchFamily="2" charset="0"/>
              </a:rPr>
              <a:t>Android</a:t>
            </a:r>
            <a:r>
              <a:rPr lang="sv-SE" b="1" dirty="0" smtClean="0">
                <a:latin typeface="Minya Nouvelle" pitchFamily="2" charset="0"/>
              </a:rPr>
              <a:t> telefoner</a:t>
            </a:r>
          </a:p>
          <a:p>
            <a:r>
              <a:rPr lang="sv-SE" dirty="0" smtClean="0">
                <a:latin typeface="Minya Nouvelle" pitchFamily="2" charset="0"/>
              </a:rPr>
              <a:t>144dpi </a:t>
            </a:r>
            <a:r>
              <a:rPr lang="sv-SE" dirty="0">
                <a:latin typeface="Minya Nouvelle" pitchFamily="2" charset="0"/>
              </a:rPr>
              <a:t>== </a:t>
            </a:r>
            <a:r>
              <a:rPr lang="sv-SE" dirty="0" smtClean="0">
                <a:latin typeface="Minya Nouvelle" pitchFamily="2" charset="0"/>
              </a:rPr>
              <a:t>1.5dppx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528" y="386561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(min-resolution:144dpi)"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4602822"/>
            <a:ext cx="8381378" cy="6309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 and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(min-resolution: 1.5dppx)"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0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1057300"/>
            <a:ext cx="8784976" cy="4464496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 högupplösta skärmar</a:t>
            </a:r>
            <a:endParaRPr lang="sv-SE" dirty="0"/>
          </a:p>
        </p:txBody>
      </p:sp>
      <p:pic>
        <p:nvPicPr>
          <p:cNvPr id="178180" name="Picture 4" descr="apple-iphone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558">
            <a:off x="4808627" y="3296959"/>
            <a:ext cx="291652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image1.pricedekho.com/p/1/8840/41276-samsung-galaxy-s3-picture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433564"/>
            <a:ext cx="1728192" cy="1728192"/>
          </a:xfrm>
          <a:prstGeom prst="rect">
            <a:avLst/>
          </a:prstGeom>
          <a:noFill/>
          <a:effectLst>
            <a:reflection stA="45000" endPos="10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2" name="Picture 6" descr="http://techsmush.com/wp-content/uploads/2012/06/macbook-pro-with-retina-disp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49588"/>
            <a:ext cx="3220555" cy="1701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0670"/>
            <a:ext cx="7613225" cy="19628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4261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Tips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7674076" cy="1460500"/>
          </a:xfrm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en-US" dirty="0" err="1" smtClean="0"/>
              <a:t>Undvik</a:t>
            </a:r>
            <a:r>
              <a:rPr lang="en-US" dirty="0" smtClean="0"/>
              <a:t> </a:t>
            </a:r>
            <a:r>
              <a:rPr lang="en-US" dirty="0" err="1" smtClean="0"/>
              <a:t>rastergrafik</a:t>
            </a:r>
            <a:endParaRPr lang="en-US" dirty="0"/>
          </a:p>
          <a:p>
            <a:pPr marL="342900" indent="-342900">
              <a:buFontTx/>
              <a:buChar char="•"/>
            </a:pPr>
            <a:r>
              <a:rPr lang="en-US" dirty="0" err="1" smtClean="0"/>
              <a:t>Servera</a:t>
            </a:r>
            <a:r>
              <a:rPr lang="en-US" dirty="0" smtClean="0"/>
              <a:t> en </a:t>
            </a:r>
            <a:r>
              <a:rPr lang="en-US" dirty="0" err="1" smtClean="0"/>
              <a:t>stor</a:t>
            </a:r>
            <a:r>
              <a:rPr lang="en-US" dirty="0" smtClean="0"/>
              <a:t> </a:t>
            </a:r>
            <a:r>
              <a:rPr lang="en-US" dirty="0" err="1" smtClean="0"/>
              <a:t>bild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låt</a:t>
            </a:r>
            <a:r>
              <a:rPr lang="en-US" dirty="0" smtClean="0"/>
              <a:t> </a:t>
            </a:r>
            <a:r>
              <a:rPr lang="en-US" dirty="0" err="1" smtClean="0"/>
              <a:t>webbläsaren</a:t>
            </a:r>
            <a:r>
              <a:rPr lang="en-US" dirty="0"/>
              <a:t> </a:t>
            </a:r>
            <a:r>
              <a:rPr lang="en-US" dirty="0" err="1" smtClean="0"/>
              <a:t>skala</a:t>
            </a:r>
            <a:r>
              <a:rPr lang="en-US" dirty="0" smtClean="0"/>
              <a:t>.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Server/</a:t>
            </a:r>
            <a:r>
              <a:rPr lang="en-US" dirty="0" err="1" smtClean="0"/>
              <a:t>klientside</a:t>
            </a:r>
            <a:r>
              <a:rPr lang="en-US" dirty="0" smtClean="0"/>
              <a:t>-plugin </a:t>
            </a:r>
          </a:p>
          <a:p>
            <a:pPr marL="342900" indent="-342900">
              <a:buFontTx/>
              <a:buChar char="•"/>
            </a:pP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attribut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kommande</a:t>
            </a:r>
            <a:r>
              <a:rPr lang="en-US" dirty="0" smtClean="0"/>
              <a:t> </a:t>
            </a:r>
            <a:r>
              <a:rPr lang="en-US" dirty="0" err="1" smtClean="0"/>
              <a:t>standarder</a:t>
            </a:r>
            <a:endParaRPr lang="en-US" dirty="0" smtClean="0"/>
          </a:p>
          <a:p>
            <a:pPr marL="342900" indent="-342900">
              <a:buFontTx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36" y="3277257"/>
            <a:ext cx="8280920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minbild.jpg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srcset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minbild@2x.jpg 2x, minbild@3x.jpg 3x" </a:t>
            </a:r>
            <a:r>
              <a:rPr lang="en-US" sz="1200" b="1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alt</a:t>
            </a:r>
            <a:r>
              <a:rPr lang="en-US" sz="1200" b="1" i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”…"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36" y="3709305"/>
            <a:ext cx="820891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theBackgroundImage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minbild.png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-image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image-set(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minbild.png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1x,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(minbild@2x.png) 2x,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  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(minbild@3x.png) 3x);	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 rot="7105985">
            <a:off x="5694951" y="4277400"/>
            <a:ext cx="564174" cy="1252364"/>
          </a:xfrm>
          <a:custGeom>
            <a:avLst/>
            <a:gdLst>
              <a:gd name="connsiteX0" fmla="*/ 0 w 2535817"/>
              <a:gd name="connsiteY0" fmla="*/ 29283 h 2182083"/>
              <a:gd name="connsiteX1" fmla="*/ 72000 w 2535817"/>
              <a:gd name="connsiteY1" fmla="*/ 22083 h 2182083"/>
              <a:gd name="connsiteX2" fmla="*/ 2520000 w 2535817"/>
              <a:gd name="connsiteY2" fmla="*/ 223683 h 2182083"/>
              <a:gd name="connsiteX3" fmla="*/ 936000 w 2535817"/>
              <a:gd name="connsiteY3" fmla="*/ 2182083 h 21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817" h="2182083">
                <a:moveTo>
                  <a:pt x="0" y="29283"/>
                </a:moveTo>
                <a:lnTo>
                  <a:pt x="72000" y="22083"/>
                </a:lnTo>
                <a:cubicBezTo>
                  <a:pt x="492000" y="54483"/>
                  <a:pt x="2376000" y="-136317"/>
                  <a:pt x="2520000" y="223683"/>
                </a:cubicBezTo>
                <a:cubicBezTo>
                  <a:pt x="2664000" y="583683"/>
                  <a:pt x="1800000" y="1382883"/>
                  <a:pt x="936000" y="218208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6372200" y="4645409"/>
            <a:ext cx="155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Minya Nouvelle" pitchFamily="2" charset="0"/>
              </a:rPr>
              <a:t>Vendor prefix</a:t>
            </a:r>
          </a:p>
        </p:txBody>
      </p:sp>
    </p:spTree>
    <p:extLst>
      <p:ext uri="{BB962C8B-B14F-4D97-AF65-F5344CB8AC3E}">
        <p14:creationId xmlns:p14="http://schemas.microsoft.com/office/powerpoint/2010/main" val="39982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Orientation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1057299"/>
            <a:ext cx="1900826" cy="2851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467911" y="2681669"/>
            <a:ext cx="2143485" cy="3215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6680" y="1273324"/>
            <a:ext cx="4608512" cy="37548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Portrait */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orientation:portrait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 auto 10px auto;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Landscape*/</a:t>
            </a:r>
            <a:endParaRPr lang="en-US" sz="1400" b="1" dirty="0">
              <a:solidFill>
                <a:srgbClr val="3399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topImage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Arc 9"/>
          <p:cNvSpPr/>
          <p:nvPr/>
        </p:nvSpPr>
        <p:spPr>
          <a:xfrm>
            <a:off x="5868144" y="2137420"/>
            <a:ext cx="1368152" cy="1368152"/>
          </a:xfrm>
          <a:prstGeom prst="arc">
            <a:avLst>
              <a:gd name="adj1" fmla="val 10658615"/>
              <a:gd name="adj2" fmla="val 16124967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407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Faviconer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95400"/>
            <a:ext cx="2438400" cy="137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1112" y="1981200"/>
            <a:ext cx="359833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16016" y="1373748"/>
            <a:ext cx="3886327" cy="11237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16px*16px alt. 32px*32px</a:t>
            </a:r>
          </a:p>
          <a:p>
            <a:r>
              <a:rPr lang="sv-SE" sz="2000" b="1" dirty="0" smtClean="0"/>
              <a:t>Färger:</a:t>
            </a:r>
            <a:r>
              <a:rPr lang="sv-SE" sz="2000" dirty="0" smtClean="0"/>
              <a:t>	8bitar eller 24bitar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ico</a:t>
            </a:r>
            <a:endParaRPr lang="sv-SE" sz="2000" dirty="0"/>
          </a:p>
        </p:txBody>
      </p:sp>
      <p:sp>
        <p:nvSpPr>
          <p:cNvPr id="9" name="Rectangle 8"/>
          <p:cNvSpPr/>
          <p:nvPr/>
        </p:nvSpPr>
        <p:spPr>
          <a:xfrm>
            <a:off x="323528" y="4452709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"favicon.ico"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"image/x-icon"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5028773"/>
            <a:ext cx="640871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"shortcut icon"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"favicon.png"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"image/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05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" name="Picture 10" descr="http://www.favbrowser.com/wp-content/uploads/2010/08/internetexplorer7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42" y="4353219"/>
            <a:ext cx="418174" cy="4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49" y="4420033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372680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66" y="4384298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381558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frannie84.files.wordpress.com/2010/08/firef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996097"/>
            <a:ext cx="355790" cy="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5" y="4948744"/>
            <a:ext cx="391398" cy="3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96" y="4945732"/>
            <a:ext cx="369196" cy="3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957622"/>
            <a:ext cx="373642" cy="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23528" y="3145532"/>
            <a:ext cx="834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För att skapa </a:t>
            </a:r>
            <a:r>
              <a:rPr lang="sv-SE" dirty="0" err="1">
                <a:latin typeface="Minya Nouvelle" pitchFamily="2" charset="0"/>
              </a:rPr>
              <a:t>ico</a:t>
            </a:r>
            <a:r>
              <a:rPr lang="sv-SE" dirty="0">
                <a:latin typeface="Minya Nouvelle" pitchFamily="2" charset="0"/>
              </a:rPr>
              <a:t>-filer kan du använda gratisverktyg på nätet eller Photoshop.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Apple Touch Icon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256" y="1137595"/>
            <a:ext cx="2490753" cy="373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169" y="2497460"/>
            <a:ext cx="1515688" cy="227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061" y="2701165"/>
            <a:ext cx="153617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V:\_app\pic\apple-touch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4761" y="1297075"/>
            <a:ext cx="1368152" cy="1368152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3935578" y="1213558"/>
            <a:ext cx="2238451" cy="468938"/>
          </a:xfrm>
          <a:custGeom>
            <a:avLst/>
            <a:gdLst>
              <a:gd name="connsiteX0" fmla="*/ 0 w 2238451"/>
              <a:gd name="connsiteY0" fmla="*/ 468938 h 468938"/>
              <a:gd name="connsiteX1" fmla="*/ 863193 w 2238451"/>
              <a:gd name="connsiteY1" fmla="*/ 765 h 468938"/>
              <a:gd name="connsiteX2" fmla="*/ 2238451 w 2238451"/>
              <a:gd name="connsiteY2" fmla="*/ 381156 h 4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451" h="468938">
                <a:moveTo>
                  <a:pt x="0" y="468938"/>
                </a:moveTo>
                <a:cubicBezTo>
                  <a:pt x="245059" y="242166"/>
                  <a:pt x="490118" y="15395"/>
                  <a:pt x="863193" y="765"/>
                </a:cubicBezTo>
                <a:cubicBezTo>
                  <a:pt x="1236268" y="-13865"/>
                  <a:pt x="1737359" y="183645"/>
                  <a:pt x="2238451" y="3811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692081" y="2761421"/>
            <a:ext cx="2171218" cy="18047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2000" b="1" dirty="0" smtClean="0"/>
              <a:t>Storlek:	</a:t>
            </a:r>
            <a:r>
              <a:rPr lang="sv-SE" sz="2000" dirty="0" smtClean="0"/>
              <a:t>57*57</a:t>
            </a:r>
          </a:p>
          <a:p>
            <a:r>
              <a:rPr lang="sv-SE" sz="2000" dirty="0" smtClean="0"/>
              <a:t>	72*72</a:t>
            </a:r>
          </a:p>
          <a:p>
            <a:r>
              <a:rPr lang="sv-SE" sz="2000" dirty="0" smtClean="0"/>
              <a:t>	114*114</a:t>
            </a:r>
            <a:br>
              <a:rPr lang="sv-SE" sz="2000" dirty="0" smtClean="0"/>
            </a:br>
            <a:r>
              <a:rPr lang="sv-SE" sz="2000" dirty="0" smtClean="0"/>
              <a:t>	</a:t>
            </a:r>
            <a:r>
              <a:rPr lang="sv-SE" sz="2000" b="1" dirty="0" smtClean="0"/>
              <a:t>144*144</a:t>
            </a:r>
          </a:p>
          <a:p>
            <a:r>
              <a:rPr lang="sv-SE" sz="2000" b="1" dirty="0" smtClean="0"/>
              <a:t>Filtyp:</a:t>
            </a:r>
            <a:r>
              <a:rPr lang="sv-SE" sz="2000" dirty="0" smtClean="0"/>
              <a:t>	.</a:t>
            </a:r>
            <a:r>
              <a:rPr lang="sv-SE" sz="2000" dirty="0" err="1" smtClean="0"/>
              <a:t>png</a:t>
            </a:r>
            <a:endParaRPr lang="sv-SE" sz="2000" dirty="0"/>
          </a:p>
        </p:txBody>
      </p:sp>
      <p:sp>
        <p:nvSpPr>
          <p:cNvPr id="12" name="Rectangle 11"/>
          <p:cNvSpPr/>
          <p:nvPr/>
        </p:nvSpPr>
        <p:spPr>
          <a:xfrm>
            <a:off x="539552" y="5070003"/>
            <a:ext cx="816535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"apple-touch-icon"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"../_app/pic/apple-touch-icon.png"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4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162818" name="Picture 2" descr="C:\Dropbox\Photo 2011-09-27 22 10 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19" name="Picture 3" descr="C:\Dropbox\Photo 2011-09-27 22 11 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55048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0" name="Picture 4" descr="C:\Dropbox\Photo 2011-09-27 22 11 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11" y="1273324"/>
            <a:ext cx="1768045" cy="26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1" name="Picture 5" descr="C:\Dropbox\Photo 2011-09-27 22 11 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31" y="1255047"/>
            <a:ext cx="1768045" cy="265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553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"email"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5776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16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"number"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6403" y="4153644"/>
            <a:ext cx="191206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tel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en-US" sz="10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Det finns mycket mer att göra</a:t>
            </a:r>
            <a:endParaRPr lang="sv-S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7890100" cy="1460500"/>
          </a:xfrm>
        </p:spPr>
        <p:txBody>
          <a:bodyPr/>
          <a:lstStyle/>
          <a:p>
            <a:r>
              <a:rPr lang="sv-SE" dirty="0" smtClean="0"/>
              <a:t>Vi kan skapa rena applikationer för </a:t>
            </a:r>
            <a:r>
              <a:rPr lang="sv-SE" dirty="0" err="1" smtClean="0"/>
              <a:t>smartphones</a:t>
            </a:r>
            <a:r>
              <a:rPr lang="sv-SE" dirty="0" smtClean="0"/>
              <a:t> genom att utnyttja exempelvis:</a:t>
            </a:r>
          </a:p>
          <a:p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geolocation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detektera </a:t>
            </a:r>
            <a:r>
              <a:rPr lang="sv-SE" dirty="0" err="1" smtClean="0"/>
              <a:t>user</a:t>
            </a:r>
            <a:r>
              <a:rPr lang="sv-SE" dirty="0" smtClean="0"/>
              <a:t> agents på servern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använda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storage</a:t>
            </a:r>
            <a:r>
              <a:rPr lang="sv-SE" dirty="0" smtClean="0"/>
              <a:t> för att spara information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...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358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vs. Desktop </a:t>
            </a:r>
            <a:r>
              <a:rPr lang="en-US" sz="3200" dirty="0" smtClean="0"/>
              <a:t>(Worldwide)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29308"/>
            <a:ext cx="6552728" cy="447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8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vs. Desktop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29308"/>
            <a:ext cx="7560840" cy="434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8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Graceful Degradation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524328" y="2353444"/>
            <a:ext cx="757979" cy="1440160"/>
          </a:xfrm>
          <a:prstGeom prst="roundRect">
            <a:avLst>
              <a:gd name="adj" fmla="val 846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860032" y="1921396"/>
            <a:ext cx="1705150" cy="2304256"/>
          </a:xfrm>
          <a:prstGeom prst="roundRect">
            <a:avLst>
              <a:gd name="adj" fmla="val 9375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3528" y="1921396"/>
            <a:ext cx="3312368" cy="2232248"/>
          </a:xfrm>
          <a:prstGeom prst="roundRect">
            <a:avLst>
              <a:gd name="adj" fmla="val 7517"/>
            </a:avLst>
          </a:prstGeom>
          <a:solidFill>
            <a:schemeClr val="tx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8293" y="2137420"/>
            <a:ext cx="1296144" cy="1728192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2979" y="2497460"/>
            <a:ext cx="576064" cy="10801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7314" y="2137420"/>
            <a:ext cx="2880320" cy="1512168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>
            <a:off x="1475656" y="4145243"/>
            <a:ext cx="1029714" cy="720080"/>
          </a:xfrm>
          <a:prstGeom prst="trapezoid">
            <a:avLst/>
          </a:prstGeom>
          <a:solidFill>
            <a:srgbClr val="000000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9593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6256" y="3073524"/>
            <a:ext cx="360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93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Undvik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6400800" cy="1460500"/>
          </a:xfrm>
        </p:spPr>
        <p:txBody>
          <a:bodyPr/>
          <a:lstStyle/>
          <a:p>
            <a:r>
              <a:rPr lang="sv-SE" dirty="0" err="1" smtClean="0"/>
              <a:t>Undivk</a:t>
            </a:r>
            <a:r>
              <a:rPr lang="sv-SE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Ramar (</a:t>
            </a:r>
            <a:r>
              <a:rPr lang="sv-SE" dirty="0" err="1" smtClean="0"/>
              <a:t>frames</a:t>
            </a:r>
            <a:r>
              <a:rPr lang="sv-SE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tabeller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image-</a:t>
            </a:r>
            <a:r>
              <a:rPr lang="sv-SE" dirty="0" err="1" smtClean="0"/>
              <a:t>maps</a:t>
            </a:r>
            <a:endParaRPr lang="sv-SE" dirty="0" smtClean="0"/>
          </a:p>
          <a:p>
            <a:pPr marL="342900" indent="-342900">
              <a:buFont typeface="Arial" charset="0"/>
              <a:buChar char="•"/>
            </a:pPr>
            <a:r>
              <a:rPr lang="sv-SE" dirty="0" err="1" smtClean="0"/>
              <a:t>skrollning</a:t>
            </a:r>
            <a:r>
              <a:rPr lang="sv-SE" dirty="0" smtClean="0"/>
              <a:t> horisontellt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plugin (flash, </a:t>
            </a:r>
            <a:r>
              <a:rPr lang="sv-SE" dirty="0" err="1" smtClean="0"/>
              <a:t>silverlight</a:t>
            </a:r>
            <a:r>
              <a:rPr lang="sv-SE" dirty="0" smtClean="0"/>
              <a:t> etc.)</a:t>
            </a:r>
          </a:p>
          <a:p>
            <a:r>
              <a:rPr lang="sv-SE" dirty="0" smtClean="0"/>
              <a:t>Minimera: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minimera behovet av att ge indata via formulär.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Informationsmängden ( eller ? )</a:t>
            </a:r>
          </a:p>
          <a:p>
            <a:pPr marL="342900" indent="-342900">
              <a:buFont typeface="Arial" charset="0"/>
              <a:buChar char="•"/>
            </a:pP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bygg på höjden, inte bredden. (formulär, </a:t>
            </a:r>
            <a:r>
              <a:rPr lang="sv-SE" dirty="0" err="1" smtClean="0"/>
              <a:t>labels</a:t>
            </a:r>
            <a:r>
              <a:rPr lang="sv-SE" dirty="0" smtClean="0"/>
              <a:t> överst)</a:t>
            </a:r>
            <a:endParaRPr lang="sv-SE" dirty="0"/>
          </a:p>
        </p:txBody>
      </p:sp>
      <p:pic>
        <p:nvPicPr>
          <p:cNvPr id="4" name="Picture 2" descr="S:\dfm\info\icons\v-collections\v_collections_png\business_finance_data\256x256\shadow\mobilephon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893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2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Möjligheter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6400800" cy="305999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CSS-sprites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Ge möjligheten att ändra till desktop-version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Använd gärna </a:t>
            </a:r>
            <a:r>
              <a:rPr lang="sv-SE" dirty="0" err="1" smtClean="0"/>
              <a:t>select</a:t>
            </a:r>
            <a:r>
              <a:rPr lang="sv-SE" dirty="0" smtClean="0"/>
              <a:t>-rutor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scenarios, hur ska sidan användas? När?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på ljusförhållanden</a:t>
            </a:r>
            <a:endParaRPr lang="sv-SE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77580"/>
            <a:ext cx="230513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12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Skapa sidor för skärm och mobil</a:t>
            </a:r>
            <a:endParaRPr lang="sv-SE" sz="4000" dirty="0"/>
          </a:p>
        </p:txBody>
      </p:sp>
      <p:pic>
        <p:nvPicPr>
          <p:cNvPr id="135170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61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:\WorkSpace\tstjo\Icons\v_collection_png\256x256\shadow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73324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2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56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:\WorkSpace\tstjo\Icons\v_collection_png\256x256\shadow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2159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>
            <a:stCxn id="2" idx="2"/>
          </p:cNvCxnSpPr>
          <p:nvPr/>
        </p:nvCxnSpPr>
        <p:spPr>
          <a:xfrm flipH="1">
            <a:off x="4499992" y="1059644"/>
            <a:ext cx="29118" cy="4462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174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:\WorkSpace\tstjo\Icons\v_collection_png\128x128\shadow\p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92" y="4225652"/>
            <a:ext cx="792088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915816" y="2497460"/>
            <a:ext cx="216024" cy="15121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763688" y="2569468"/>
            <a:ext cx="576064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912260" y="2641476"/>
            <a:ext cx="22264" cy="11442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>
            <a:off x="6898348" y="1704831"/>
            <a:ext cx="1368152" cy="3024878"/>
          </a:xfrm>
          <a:prstGeom prst="arc">
            <a:avLst>
              <a:gd name="adj1" fmla="val 16200000"/>
              <a:gd name="adj2" fmla="val 531875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Arc 29"/>
          <p:cNvSpPr/>
          <p:nvPr/>
        </p:nvSpPr>
        <p:spPr>
          <a:xfrm rot="1120241" flipH="1">
            <a:off x="4793001" y="1489077"/>
            <a:ext cx="1880592" cy="3240361"/>
          </a:xfrm>
          <a:prstGeom prst="arc">
            <a:avLst>
              <a:gd name="adj1" fmla="val 16200000"/>
              <a:gd name="adj2" fmla="val 623985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TextBox 26"/>
          <p:cNvSpPr txBox="1"/>
          <p:nvPr/>
        </p:nvSpPr>
        <p:spPr>
          <a:xfrm rot="17773661">
            <a:off x="237410" y="2753251"/>
            <a:ext cx="204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för skärm</a:t>
            </a:r>
          </a:p>
        </p:txBody>
      </p:sp>
      <p:sp>
        <p:nvSpPr>
          <p:cNvPr id="32" name="TextBox 31"/>
          <p:cNvSpPr txBox="1"/>
          <p:nvPr/>
        </p:nvSpPr>
        <p:spPr>
          <a:xfrm rot="4421545">
            <a:off x="2519826" y="3185560"/>
            <a:ext cx="227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Version handhållen</a:t>
            </a:r>
          </a:p>
        </p:txBody>
      </p:sp>
      <p:sp>
        <p:nvSpPr>
          <p:cNvPr id="33" name="TextBox 32"/>
          <p:cNvSpPr txBox="1"/>
          <p:nvPr/>
        </p:nvSpPr>
        <p:spPr>
          <a:xfrm rot="18793194">
            <a:off x="5191602" y="314525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Samma innehåll</a:t>
            </a:r>
          </a:p>
        </p:txBody>
      </p:sp>
      <p:sp>
        <p:nvSpPr>
          <p:cNvPr id="28" name="TextBox 27"/>
          <p:cNvSpPr txBox="1"/>
          <p:nvPr/>
        </p:nvSpPr>
        <p:spPr>
          <a:xfrm rot="5588114">
            <a:off x="7558964" y="310605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mobil</a:t>
            </a:r>
          </a:p>
        </p:txBody>
      </p:sp>
      <p:sp>
        <p:nvSpPr>
          <p:cNvPr id="35" name="TextBox 34"/>
          <p:cNvSpPr txBox="1"/>
          <p:nvPr/>
        </p:nvSpPr>
        <p:spPr>
          <a:xfrm rot="18118262">
            <a:off x="4285195" y="177273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CSS för skärm</a:t>
            </a:r>
          </a:p>
        </p:txBody>
      </p:sp>
    </p:spTree>
    <p:extLst>
      <p:ext uri="{BB962C8B-B14F-4D97-AF65-F5344CB8AC3E}">
        <p14:creationId xmlns:p14="http://schemas.microsoft.com/office/powerpoint/2010/main" val="300836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218542</TotalTime>
  <Words>1335</Words>
  <Application>Microsoft Macintosh PowerPoint</Application>
  <PresentationFormat>On-screen Show (16:10)</PresentationFormat>
  <Paragraphs>271</Paragraphs>
  <Slides>37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F05 – Mobile First</vt:lpstr>
      <vt:lpstr>F05 – Mobile First</vt:lpstr>
      <vt:lpstr>Olika tekniker</vt:lpstr>
      <vt:lpstr>Mobile vs. Desktop (Worldwide)</vt:lpstr>
      <vt:lpstr>Mobile vs. Desktop</vt:lpstr>
      <vt:lpstr>Graceful Degradation</vt:lpstr>
      <vt:lpstr>Undvik</vt:lpstr>
      <vt:lpstr>Möjligheter</vt:lpstr>
      <vt:lpstr>Skapa sidor för skärm och mobil</vt:lpstr>
      <vt:lpstr>Responsiv webbdesign</vt:lpstr>
      <vt:lpstr>Progressive Enhancement</vt:lpstr>
      <vt:lpstr>Hur testa?</vt:lpstr>
      <vt:lpstr>Hur testa?</vt:lpstr>
      <vt:lpstr>Hur testa?</vt:lpstr>
      <vt:lpstr>PowerPoint Presentation</vt:lpstr>
      <vt:lpstr>Opera</vt:lpstr>
      <vt:lpstr>PowerPoint Presentation</vt:lpstr>
      <vt:lpstr>Enhetsbredder</vt:lpstr>
      <vt:lpstr>Feature Phone/Smartphone</vt:lpstr>
      <vt:lpstr>Viewport</vt:lpstr>
      <vt:lpstr>Viewport</vt:lpstr>
      <vt:lpstr>Responsiv webbdesign</vt:lpstr>
      <vt:lpstr>Exempel</vt:lpstr>
      <vt:lpstr>Bilder/Video</vt:lpstr>
      <vt:lpstr>Media Queries</vt:lpstr>
      <vt:lpstr>Media Queries</vt:lpstr>
      <vt:lpstr>High DPI screens</vt:lpstr>
      <vt:lpstr>Resolution/CSS Resolution</vt:lpstr>
      <vt:lpstr>Hårdvarupixel/referenspixel</vt:lpstr>
      <vt:lpstr>Media Queries</vt:lpstr>
      <vt:lpstr>För högupplösta skärmar</vt:lpstr>
      <vt:lpstr>Tips om bilder</vt:lpstr>
      <vt:lpstr>Orientation</vt:lpstr>
      <vt:lpstr>Faviconer</vt:lpstr>
      <vt:lpstr>Apple Touch Icon</vt:lpstr>
      <vt:lpstr>Formulär</vt:lpstr>
      <vt:lpstr>Det finns mycket mer att göra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4441</cp:revision>
  <dcterms:created xsi:type="dcterms:W3CDTF">2009-01-05T10:26:14Z</dcterms:created>
  <dcterms:modified xsi:type="dcterms:W3CDTF">2014-09-29T09:21:16Z</dcterms:modified>
</cp:coreProperties>
</file>